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46"/>
  </p:notesMasterIdLst>
  <p:handoutMasterIdLst>
    <p:handoutMasterId r:id="rId47"/>
  </p:handoutMasterIdLst>
  <p:sldIdLst>
    <p:sldId id="256" r:id="rId2"/>
    <p:sldId id="327" r:id="rId3"/>
    <p:sldId id="319" r:id="rId4"/>
    <p:sldId id="320" r:id="rId5"/>
    <p:sldId id="321" r:id="rId6"/>
    <p:sldId id="322" r:id="rId7"/>
    <p:sldId id="323" r:id="rId8"/>
    <p:sldId id="326" r:id="rId9"/>
    <p:sldId id="324" r:id="rId10"/>
    <p:sldId id="325" r:id="rId11"/>
    <p:sldId id="296" r:id="rId12"/>
    <p:sldId id="257" r:id="rId13"/>
    <p:sldId id="274" r:id="rId14"/>
    <p:sldId id="273" r:id="rId15"/>
    <p:sldId id="307" r:id="rId16"/>
    <p:sldId id="306" r:id="rId17"/>
    <p:sldId id="302" r:id="rId18"/>
    <p:sldId id="308" r:id="rId19"/>
    <p:sldId id="258" r:id="rId20"/>
    <p:sldId id="309" r:id="rId21"/>
    <p:sldId id="261" r:id="rId22"/>
    <p:sldId id="262" r:id="rId23"/>
    <p:sldId id="292" r:id="rId24"/>
    <p:sldId id="263" r:id="rId25"/>
    <p:sldId id="264" r:id="rId26"/>
    <p:sldId id="275" r:id="rId27"/>
    <p:sldId id="260" r:id="rId28"/>
    <p:sldId id="267" r:id="rId29"/>
    <p:sldId id="298" r:id="rId30"/>
    <p:sldId id="293" r:id="rId31"/>
    <p:sldId id="294" r:id="rId32"/>
    <p:sldId id="265" r:id="rId33"/>
    <p:sldId id="276" r:id="rId34"/>
    <p:sldId id="266" r:id="rId35"/>
    <p:sldId id="289" r:id="rId36"/>
    <p:sldId id="297" r:id="rId37"/>
    <p:sldId id="331" r:id="rId38"/>
    <p:sldId id="286" r:id="rId39"/>
    <p:sldId id="333" r:id="rId40"/>
    <p:sldId id="310" r:id="rId41"/>
    <p:sldId id="329" r:id="rId42"/>
    <p:sldId id="330" r:id="rId43"/>
    <p:sldId id="317" r:id="rId44"/>
    <p:sldId id="318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F7FAD2"/>
    <a:srgbClr val="FFFFCC"/>
    <a:srgbClr val="FCFAD0"/>
    <a:srgbClr val="FF9966"/>
    <a:srgbClr val="FF6600"/>
    <a:srgbClr val="0F6D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89" autoAdjust="0"/>
    <p:restoredTop sz="86691" autoAdjust="0"/>
  </p:normalViewPr>
  <p:slideViewPr>
    <p:cSldViewPr>
      <p:cViewPr>
        <p:scale>
          <a:sx n="70" d="100"/>
          <a:sy n="70" d="100"/>
        </p:scale>
        <p:origin x="-1344" y="-6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578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199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187447-AEDC-416C-877C-10BA00DC730A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66553C-D990-46C7-B33E-E1229EE64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8870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F5DDC-7CE4-46F0-AAA2-618006A36982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687FF7-715E-4281-9A70-66C0D6172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291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kDj82KFbRvU/download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learn.genetics.utah.edu/content/cells/scale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encyclopedia.lubopitko-bg.com/movementacrossPM.html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hOwSQriB8E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.uk/bitesize/ks3/science/chemical_material_behaviour/compounds_mixtures/revision/2/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rinkablebook.tilt.com/the-drinkable-book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Resource: </a:t>
            </a:r>
            <a:r>
              <a:rPr 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hlinkClick r:id="rId3"/>
              </a:rPr>
              <a:t>https://unsplash.com/photos/kDj82KFbRvU/download</a:t>
            </a:r>
            <a:r>
              <a:rPr 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87FF7-715E-4281-9A70-66C0D61722E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552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Resource:  http://www.nanotechproject.org/topics/nano101/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87FF7-715E-4281-9A70-66C0D61722E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1687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Resource:</a:t>
            </a:r>
            <a:r>
              <a:rPr lang="en-US" baseline="0" dirty="0" smtClean="0"/>
              <a:t> https://commons.wikimedia.org/wiki/File:Ongle_du_doigt_de_la_main_-_Fingernail_hand.jpg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87FF7-715E-4281-9A70-66C0D61722E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0621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Teacher Notes: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students</a:t>
            </a:r>
            <a:r>
              <a:rPr lang="en-US" baseline="0" dirty="0" smtClean="0"/>
              <a:t> need to understand what nano is because... This is where you explain to your students what nano is and what it means in science.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effectLst/>
              </a:rPr>
              <a:t>First, what is nano?</a:t>
            </a:r>
          </a:p>
          <a:p>
            <a:pPr fontAlgn="base"/>
            <a:r>
              <a:rPr lang="en-US" dirty="0" smtClean="0"/>
              <a:t>Nano is a size, and it’s really small! It comes from the Greek word meaning “dwarf” and means one-billionth (1/1,000,000,000)​</a:t>
            </a:r>
          </a:p>
          <a:p>
            <a:pPr fontAlgn="base"/>
            <a:r>
              <a:rPr lang="en-US" dirty="0" smtClean="0"/>
              <a:t>A nanometer is one-billionth of a meter​</a:t>
            </a:r>
          </a:p>
          <a:p>
            <a:pPr fontAlgn="base"/>
            <a:r>
              <a:rPr lang="en-US" dirty="0" smtClean="0"/>
              <a:t>Your fingernail grows 1 nm per second​</a:t>
            </a:r>
          </a:p>
          <a:p>
            <a:pPr fontAlgn="base"/>
            <a:endParaRPr lang="en-US" dirty="0" smtClean="0"/>
          </a:p>
          <a:p>
            <a:pPr fontAlgn="base"/>
            <a:endParaRPr lang="en-US" dirty="0" smtClean="0"/>
          </a:p>
          <a:p>
            <a:pPr fontAlgn="base"/>
            <a:endParaRPr lang="en-US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Resources: http://www.solstation.com/stars/earth.htm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http://www.clipartbest.com/tennis-ball-picture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http://www.clipartpanda.com/categories/magnifying-glass-clipart-transparent-background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87FF7-715E-4281-9A70-66C0D61722E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5269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 Notes:</a:t>
            </a:r>
          </a:p>
          <a:p>
            <a:endParaRPr lang="en-US" dirty="0" smtClean="0"/>
          </a:p>
          <a:p>
            <a:r>
              <a:rPr lang="en-US" dirty="0" smtClean="0"/>
              <a:t>Nanoscale refers to measurements between 1 and 100 nanometers.</a:t>
            </a:r>
          </a:p>
          <a:p>
            <a:endParaRPr lang="en-US" dirty="0" smtClean="0"/>
          </a:p>
          <a:p>
            <a:r>
              <a:rPr lang="en-US" dirty="0" smtClean="0"/>
              <a:t>Resource: </a:t>
            </a:r>
            <a:r>
              <a:rPr lang="en-US" dirty="0" smtClean="0">
                <a:hlinkClick r:id="rId3"/>
              </a:rPr>
              <a:t>http://learn.genetics.utah.edu/content/cells/scale/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 suggest keeping the</a:t>
            </a:r>
            <a:r>
              <a:rPr lang="en-US" baseline="0" dirty="0" smtClean="0"/>
              <a:t> interactive nanoscale graphic open in another window and referring to it in </a:t>
            </a:r>
            <a:r>
              <a:rPr lang="en-US" b="1" baseline="0" dirty="0" smtClean="0"/>
              <a:t>slide 25</a:t>
            </a:r>
            <a:endParaRPr lang="en-US" b="1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87FF7-715E-4281-9A70-66C0D61722E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4498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87FF7-715E-4281-9A70-66C0D61722E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7457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87FF7-715E-4281-9A70-66C0D61722E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5307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87FF7-715E-4281-9A70-66C0D61722E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5307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87FF7-715E-4281-9A70-66C0D61722E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5307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87FF7-715E-4281-9A70-66C0D61722E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5307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87FF7-715E-4281-9A70-66C0D61722E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530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Resource: http://diyprepping.com/tag/clean-water/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87FF7-715E-4281-9A70-66C0D61722E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9524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87FF7-715E-4281-9A70-66C0D61722E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5307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Resources: http://wilfullyobscure.blogspot.com/2011/01/brian-eno-needles-in-camels-eye.html</a:t>
            </a:r>
          </a:p>
          <a:p>
            <a:r>
              <a:rPr lang="en-US" dirty="0" smtClean="0"/>
              <a:t>http://www.worth1000.com/entries/561671/eye-of-a-needle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87FF7-715E-4281-9A70-66C0D61722E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861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Resources: http://encyclopedia.lubopitko-bg.com/movementacrossPM.html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87FF7-715E-4281-9A70-66C0D61722E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9009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Resource: </a:t>
            </a:r>
            <a:r>
              <a:rPr lang="en-US" sz="1200" dirty="0" smtClean="0">
                <a:hlinkClick r:id="rId3"/>
              </a:rPr>
              <a:t>http://encyclopedia.lubopitko-bg.com/movementacrossPM.html</a:t>
            </a:r>
            <a:r>
              <a:rPr lang="en-US" sz="1200" dirty="0" smtClean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87FF7-715E-4281-9A70-66C0D61722E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6158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 notes: </a:t>
            </a:r>
          </a:p>
          <a:p>
            <a:r>
              <a:rPr lang="en-US" dirty="0" smtClean="0"/>
              <a:t>Use provided link from</a:t>
            </a:r>
            <a:r>
              <a:rPr lang="en-US" baseline="0" dirty="0" smtClean="0"/>
              <a:t> this slide</a:t>
            </a:r>
            <a:r>
              <a:rPr lang="en-US" dirty="0" smtClean="0"/>
              <a:t> for a comparison of how small bacteria is in relation to other objects</a:t>
            </a:r>
          </a:p>
          <a:p>
            <a:endParaRPr lang="en-US" dirty="0" smtClean="0"/>
          </a:p>
          <a:p>
            <a:r>
              <a:rPr lang="en-US" dirty="0" smtClean="0"/>
              <a:t>Resources: http://www.clipartsheep.com/stop-germs-clipart/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87FF7-715E-4281-9A70-66C0D61722E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0819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Resources: https://commons.wikimedia.org/wiki/File:Silver-nugget.jpg</a:t>
            </a:r>
          </a:p>
          <a:p>
            <a:r>
              <a:rPr lang="en-US" dirty="0" smtClean="0"/>
              <a:t>https://pixabay.com/en/bacteria-virus-illness-bacterium-156869/https://sgshock.wordpress.com/</a:t>
            </a:r>
          </a:p>
          <a:p>
            <a:r>
              <a:rPr lang="en-US" dirty="0" smtClean="0"/>
              <a:t>https://pixabay.com/en/photos/danger%20of%20death/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87FF7-715E-4281-9A70-66C0D61722E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9235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Resource:</a:t>
            </a:r>
            <a:r>
              <a:rPr lang="en-US" baseline="0" dirty="0" smtClean="0"/>
              <a:t> </a:t>
            </a:r>
            <a:r>
              <a:rPr lang="en-US" dirty="0" smtClean="0">
                <a:hlinkClick r:id="rId3"/>
              </a:rPr>
              <a:t>https://www.youtube.com/watch?v=hhOwSQriB8E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87FF7-715E-4281-9A70-66C0D61722E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8912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 Notes: </a:t>
            </a:r>
          </a:p>
          <a:p>
            <a:r>
              <a:rPr lang="en-US" dirty="0" smtClean="0"/>
              <a:t>Resource: http://iopscience.iop.org/article/10.1088/2043-6262/3/4/045007;jsessionid=16B55B69285983C83122DDC82C8646A0.c1.iopscience.cld.iop.org</a:t>
            </a:r>
          </a:p>
          <a:p>
            <a:endParaRPr lang="en-US" dirty="0" smtClean="0"/>
          </a:p>
          <a:p>
            <a:r>
              <a:rPr lang="en-US" dirty="0" smtClean="0"/>
              <a:t>Interesting article</a:t>
            </a:r>
            <a:r>
              <a:rPr lang="en-US" baseline="0" dirty="0" smtClean="0"/>
              <a:t> on colloidal silver nanoparticles for the prevention of gastrointestinal bacterial infections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87FF7-715E-4281-9A70-66C0D61722E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7425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Resource: https://en.wikipedia.org/wiki/Permeable_paving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87FF7-715E-4281-9A70-66C0D61722E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7706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Resources: https://de.wikipedia.org/wiki/Luftballon</a:t>
            </a:r>
          </a:p>
          <a:p>
            <a:r>
              <a:rPr lang="en-US" dirty="0" smtClean="0"/>
              <a:t>https://commons.wikimedia.org/wiki/File:Opened_garlic_bulb_with_garlic_clove.jpg</a:t>
            </a:r>
          </a:p>
          <a:p>
            <a:r>
              <a:rPr lang="en-US" dirty="0" smtClean="0"/>
              <a:t>https://pixabay.com/en/balloon-green-circus-floating-150128/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87FF7-715E-4281-9A70-66C0D61722E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813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Resources: http://www.cdc.gov/healthywater/drinking/public/water_treatment.html</a:t>
            </a:r>
          </a:p>
          <a:p>
            <a:r>
              <a:rPr lang="en-US" dirty="0" smtClean="0"/>
              <a:t>http://www.distilledwaterassociation.org/bottled-water-vs-tap-water-drink-it-with-or-without-poop/</a:t>
            </a:r>
          </a:p>
          <a:p>
            <a:r>
              <a:rPr lang="en-US" dirty="0" smtClean="0"/>
              <a:t>http://dirtywaterintheworld.weebly.com/illness-and-disease.html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87FF7-715E-4281-9A70-66C0D61722E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0018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87FF7-715E-4281-9A70-66C0D61722E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8091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87FF7-715E-4281-9A70-66C0D61722E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9690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Resource: http://www.bbc.co.uk/bitesize/ks3/science/chemical_material_behaviour/compounds_mixtures/revision/2/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87FF7-715E-4281-9A70-66C0D61722E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3023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Resource: </a:t>
            </a:r>
            <a:r>
              <a:rPr lang="en-US" sz="1200" dirty="0" smtClean="0">
                <a:hlinkClick r:id="rId3"/>
              </a:rPr>
              <a:t>http://www.bbc.co.uk/bitesize/ks3/science/chemical_material_behaviour/compounds_mixtures/revision/2/</a:t>
            </a:r>
            <a:r>
              <a:rPr lang="en-US" sz="1200" dirty="0" smtClean="0"/>
              <a:t>  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87FF7-715E-4281-9A70-66C0D61722E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862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Resources: https://en.wikipedia.org/wiki/Workplace_Hazardous_Materials_Information_System</a:t>
            </a:r>
          </a:p>
          <a:p>
            <a:r>
              <a:rPr lang="en-US" dirty="0" smtClean="0"/>
              <a:t>https://www.flickr.com/photos/keithallison/15566643088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87FF7-715E-4281-9A70-66C0D61722E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3001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 Notes:</a:t>
            </a:r>
          </a:p>
          <a:p>
            <a:r>
              <a:rPr lang="en-US" dirty="0" smtClean="0"/>
              <a:t>Transition: Now</a:t>
            </a:r>
            <a:r>
              <a:rPr lang="en-US" baseline="0" dirty="0" smtClean="0"/>
              <a:t> that we have learned how water filtration works, we will actually be filtering water.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87FF7-715E-4281-9A70-66C0D61722E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7920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Resource: https://en.wikipedia.org/wiki/Potato</a:t>
            </a:r>
          </a:p>
          <a:p>
            <a:r>
              <a:rPr lang="en-US" dirty="0" smtClean="0"/>
              <a:t>Resource: https://upload.wikimedia.org/wikipedia/commons/7/73/Ecoli_colonies.png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87FF7-715E-4281-9A70-66C0D61722E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95567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87FF7-715E-4281-9A70-66C0D61722E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07152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 Note:</a:t>
            </a:r>
          </a:p>
          <a:p>
            <a:endParaRPr lang="en-US" dirty="0" smtClean="0"/>
          </a:p>
          <a:p>
            <a:r>
              <a:rPr lang="en-US" dirty="0" smtClean="0"/>
              <a:t>We found that boiling</a:t>
            </a:r>
            <a:r>
              <a:rPr lang="en-US" baseline="0" dirty="0" smtClean="0"/>
              <a:t> the potatoes at 2 minutes is sufficient for sanitizing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87FF7-715E-4281-9A70-66C0D61722E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7545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87FF7-715E-4281-9A70-66C0D61722E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081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Resource: http://coloradobip.sgm-inc.com/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87FF7-715E-4281-9A70-66C0D61722E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9214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87FF7-715E-4281-9A70-66C0D61722E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908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Resources: http://www.naturalnews.com/045089_industrial_pollution_China_drinking_water.html#</a:t>
            </a:r>
          </a:p>
          <a:p>
            <a:r>
              <a:rPr lang="en-US" dirty="0" smtClean="0"/>
              <a:t>http://www.chinatravel.com/facts/drinking-water.htm</a:t>
            </a:r>
          </a:p>
          <a:p>
            <a:r>
              <a:rPr lang="en-US" dirty="0" smtClean="0"/>
              <a:t>http://en.mercopress.com/2009/12/04/china-attacks-water-pollution-and-plans-massive-investments</a:t>
            </a:r>
          </a:p>
          <a:p>
            <a:r>
              <a:rPr lang="en-US" dirty="0" smtClean="0"/>
              <a:t>http://www.100smarterlivingideas.com/drinkable-book/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87FF7-715E-4281-9A70-66C0D61722E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76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http://news.asiaone.com/news/business/chinas-smog-driving-top-foreign-talent-away-us-business-survey</a:t>
            </a:r>
          </a:p>
          <a:p>
            <a:r>
              <a:rPr lang="en-US" dirty="0" smtClean="0"/>
              <a:t>http://www.cnn.com/2014/01/06/opinion/china-pollution-opinion-taoxie/index.html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87FF7-715E-4281-9A70-66C0D61722E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2348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Resource: http://www.americanmanufacturing.org/blog/entry/the-u.s.-imports-a-lot-of-food-from-china-and-you-might-be-surprised-whats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87FF7-715E-4281-9A70-66C0D61722E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1641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Resources: http://waterislife.com/clean-water/new-technology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hlinkClick r:id="rId3"/>
              </a:rPr>
              <a:t>https://drinkablebook.tilt.com/the-drinkable-book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87FF7-715E-4281-9A70-66C0D61722E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7228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Resource: http://www.zimbio.com/pictures/tR_OFqNkpP7/Gordon+Brown+President+Obama+Hold+Talks+Foreign/1ZKzlHBd7Jc/Barack+Obama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87FF7-715E-4281-9A70-66C0D61722E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904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8E079-994B-4B09-AC1E-767A45EE3284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C0FAB-FAEA-4EE1-80A0-8516D29EFCFF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8E079-994B-4B09-AC1E-767A45EE3284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C0FAB-FAEA-4EE1-80A0-8516D29EFC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8E079-994B-4B09-AC1E-767A45EE3284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C0FAB-FAEA-4EE1-80A0-8516D29EFC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8E079-994B-4B09-AC1E-767A45EE3284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C0FAB-FAEA-4EE1-80A0-8516D29EFC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8E079-994B-4B09-AC1E-767A45EE3284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C0FAB-FAEA-4EE1-80A0-8516D29EFCFF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8E079-994B-4B09-AC1E-767A45EE3284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C0FAB-FAEA-4EE1-80A0-8516D29EFC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8E079-994B-4B09-AC1E-767A45EE3284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C0FAB-FAEA-4EE1-80A0-8516D29EFC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8E079-994B-4B09-AC1E-767A45EE3284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C0FAB-FAEA-4EE1-80A0-8516D29EFC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8E079-994B-4B09-AC1E-767A45EE3284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C0FAB-FAEA-4EE1-80A0-8516D29EFC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8E079-994B-4B09-AC1E-767A45EE3284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C0FAB-FAEA-4EE1-80A0-8516D29EFC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8E079-994B-4B09-AC1E-767A45EE3284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67C0FAB-FAEA-4EE1-80A0-8516D29EFCFF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258E079-994B-4B09-AC1E-767A45EE3284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67C0FAB-FAEA-4EE1-80A0-8516D29EFCFF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learn.genetics.utah.edu/content/cells/scale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4.wdp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microsoft.com/office/2007/relationships/hdphoto" Target="../media/hdphoto5.wdp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microsoft.com/office/2007/relationships/hdphoto" Target="../media/hdphoto7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microsoft.com/office/2007/relationships/hdphoto" Target="../media/hdphoto6.wdp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microsoft.com/office/2007/relationships/hdphoto" Target="../media/hdphoto8.wdp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learn.genetics.utah.edu/content/cells/scale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hOwSQriB8E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microsoft.com/office/2007/relationships/hdphoto" Target="../media/hdphoto9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hyperlink" Target="https://www.google.com/url?sa=i&amp;rct=j&amp;q=&amp;esrc=s&amp;frm=1&amp;source=images&amp;cd=&amp;cad=rja&amp;uact=8&amp;ved=0CAcQjRxqFQoTCIek1tC48sgCFYFUJgodTWQJKA&amp;url=https://www.flickr.com/photos/keithallison/15566643088&amp;psig=AFQjCNEkTisxNB-uB1DCxcLgkqCGTveHKw&amp;ust=1446577754990414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microsoft.com/office/2007/relationships/hdphoto" Target="../media/hdphoto10.wdp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hyperlink" Target="https://www.google.com/url?sa=i&amp;rct=j&amp;q=&amp;esrc=s&amp;frm=1&amp;source=images&amp;cd=&amp;cad=rja&amp;uact=8&amp;ved=0CAcQjRxqFQoTCJCA8a3E8sgCFcNEJgodAjcCYA&amp;url=https://en.wikipedia.org/wiki/Potato&amp;psig=AFQjCNGNuXrMBZXS51O5XB6df_FZEnyQhg&amp;ust=1446580787096260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63.png"/><Relationship Id="rId3" Type="http://schemas.openxmlformats.org/officeDocument/2006/relationships/image" Target="../media/image58.jpeg"/><Relationship Id="rId7" Type="http://schemas.openxmlformats.org/officeDocument/2006/relationships/image" Target="../media/image60.jpeg"/><Relationship Id="rId12" Type="http://schemas.microsoft.com/office/2007/relationships/hdphoto" Target="../media/hdphoto15.wdp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11" Type="http://schemas.openxmlformats.org/officeDocument/2006/relationships/image" Target="../media/image62.jpeg"/><Relationship Id="rId5" Type="http://schemas.openxmlformats.org/officeDocument/2006/relationships/image" Target="../media/image59.jpeg"/><Relationship Id="rId10" Type="http://schemas.microsoft.com/office/2007/relationships/hdphoto" Target="../media/hdphoto14.wdp"/><Relationship Id="rId4" Type="http://schemas.microsoft.com/office/2007/relationships/hdphoto" Target="../media/hdphoto11.wdp"/><Relationship Id="rId9" Type="http://schemas.openxmlformats.org/officeDocument/2006/relationships/image" Target="../media/image61.jpeg"/><Relationship Id="rId14" Type="http://schemas.microsoft.com/office/2007/relationships/hdphoto" Target="../media/hdphoto16.wdp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uralnews.com/045089_industrial_pollution_China_drinking_water.html" TargetMode="External"/><Relationship Id="rId7" Type="http://schemas.openxmlformats.org/officeDocument/2006/relationships/hyperlink" Target="https://www.youtube.com/watch?v=hhOwSQriB8E" TargetMode="External"/><Relationship Id="rId2" Type="http://schemas.openxmlformats.org/officeDocument/2006/relationships/hyperlink" Target="http://www.cdc.gov/healthywater/drinking/public/water_treatment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learn.genetics.utah.edu/content/cells/scale/" TargetMode="External"/><Relationship Id="rId5" Type="http://schemas.openxmlformats.org/officeDocument/2006/relationships/hyperlink" Target="https://drinkablebook.tilt.com/the-drinkable-book" TargetMode="External"/><Relationship Id="rId4" Type="http://schemas.openxmlformats.org/officeDocument/2006/relationships/hyperlink" Target="http://www.chinatravel.com/facts/drinking-water.htm" TargetMode="Externa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://nisenet.org/catalog/water-filtration-and-purity-water-middle-and-high-school-curriculum-lesson" TargetMode="External"/><Relationship Id="rId3" Type="http://schemas.openxmlformats.org/officeDocument/2006/relationships/hyperlink" Target="http://www.bullionstreet.com/news/how-silver-kills-bacteria-finally-revealed/5042" TargetMode="External"/><Relationship Id="rId7" Type="http://schemas.openxmlformats.org/officeDocument/2006/relationships/hyperlink" Target="http://www.scidev.net/global/water/feature/nanotechnology-for-clean-water-facts-and-figures.html" TargetMode="External"/><Relationship Id="rId2" Type="http://schemas.openxmlformats.org/officeDocument/2006/relationships/hyperlink" Target="https://youtu.be/NYDOZzpH99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limate.ncsu.edu/edu/k12/.watercycle" TargetMode="External"/><Relationship Id="rId5" Type="http://schemas.openxmlformats.org/officeDocument/2006/relationships/hyperlink" Target="https://www.khanacademy.org/partner-content/mit-k12/mit-k12-materials/v/flocculation" TargetMode="External"/><Relationship Id="rId4" Type="http://schemas.openxmlformats.org/officeDocument/2006/relationships/hyperlink" Target="http://www.nisenet.org/catalog/programs/cleaning_our_water_nanotechnology" TargetMode="External"/><Relationship Id="rId9" Type="http://schemas.openxmlformats.org/officeDocument/2006/relationships/hyperlink" Target="https://www.youtube.com/watch?v=BeS9y6Qffc4" TargetMode="Externa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://en.mercopress.com/2009/12/04/china-attacks-water-pollution-and-plans-massive-investments" TargetMode="External"/><Relationship Id="rId13" Type="http://schemas.openxmlformats.org/officeDocument/2006/relationships/hyperlink" Target="http://www.zimbio.com/pictures/tR_OFqNkpP7/Gordon+Brown+President+Obama+Hold+Talks+Foreign/1ZKzlHBd7Jc/Barack+Obama" TargetMode="External"/><Relationship Id="rId18" Type="http://schemas.openxmlformats.org/officeDocument/2006/relationships/hyperlink" Target="http://www.clipartpanda.com/categories/magnifying-glass-clipart-transparent-background" TargetMode="External"/><Relationship Id="rId3" Type="http://schemas.openxmlformats.org/officeDocument/2006/relationships/hyperlink" Target="https://unsplash.com/photos/kDj82KFbRvU/download" TargetMode="External"/><Relationship Id="rId7" Type="http://schemas.openxmlformats.org/officeDocument/2006/relationships/hyperlink" Target="http://coloradobip.sgm-inc.com/" TargetMode="External"/><Relationship Id="rId12" Type="http://schemas.openxmlformats.org/officeDocument/2006/relationships/hyperlink" Target="http://waterislife.com/clean-water/new-technology" TargetMode="External"/><Relationship Id="rId17" Type="http://schemas.openxmlformats.org/officeDocument/2006/relationships/hyperlink" Target="http://www.clipartbest.com/tennis-ball-picture" TargetMode="External"/><Relationship Id="rId2" Type="http://schemas.openxmlformats.org/officeDocument/2006/relationships/notesSlide" Target="../notesSlides/notesSlide39.xml"/><Relationship Id="rId16" Type="http://schemas.openxmlformats.org/officeDocument/2006/relationships/hyperlink" Target="http://www.solstation.com/stars/earth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irtywaterintheworld.weebly.com/illness-and-disease.html" TargetMode="External"/><Relationship Id="rId11" Type="http://schemas.openxmlformats.org/officeDocument/2006/relationships/hyperlink" Target="http://www.americanmanufacturing.org/blog/entry/the-u.s.-imports-a-lot-of-food-from-china-and-you-might-be-surprised-whats" TargetMode="External"/><Relationship Id="rId5" Type="http://schemas.openxmlformats.org/officeDocument/2006/relationships/hyperlink" Target="http://www.distilledwaterassociation.org/bottled-water-vs-tap-water-drink-it-with-or-without-poop/" TargetMode="External"/><Relationship Id="rId15" Type="http://schemas.openxmlformats.org/officeDocument/2006/relationships/hyperlink" Target="https://commons.wikimedia.org/wiki/File:Ongle_du_doigt_de_la_main_-_Fingernail_hand.jpg" TargetMode="External"/><Relationship Id="rId10" Type="http://schemas.openxmlformats.org/officeDocument/2006/relationships/hyperlink" Target="http://news.asiaone.com/news/business/chinas-smog-driving-top-foreign-talent-away-us-business-survey" TargetMode="External"/><Relationship Id="rId4" Type="http://schemas.openxmlformats.org/officeDocument/2006/relationships/hyperlink" Target="http://diyprepping.com/tag/clean-water/" TargetMode="External"/><Relationship Id="rId9" Type="http://schemas.openxmlformats.org/officeDocument/2006/relationships/hyperlink" Target="http://www.100smarterlivingideas.com/drinkable-book/" TargetMode="External"/><Relationship Id="rId14" Type="http://schemas.openxmlformats.org/officeDocument/2006/relationships/hyperlink" Target="http://www.nanotechproject.org/topics/nano101/" TargetMode="Externa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bacteria-virus-illness-bacterium-156869/https:/sgshock.wordpress.com/" TargetMode="External"/><Relationship Id="rId13" Type="http://schemas.openxmlformats.org/officeDocument/2006/relationships/hyperlink" Target="https://en.wikipedia.org/wiki/Permeable_paving" TargetMode="External"/><Relationship Id="rId18" Type="http://schemas.openxmlformats.org/officeDocument/2006/relationships/hyperlink" Target="https://en.wikipedia.org/wiki/Potato" TargetMode="External"/><Relationship Id="rId3" Type="http://schemas.openxmlformats.org/officeDocument/2006/relationships/hyperlink" Target="http://wilfullyobscure.blogspot.com/2011/01/brian-eno-needles-in-camels-eye.html" TargetMode="External"/><Relationship Id="rId7" Type="http://schemas.openxmlformats.org/officeDocument/2006/relationships/hyperlink" Target="https://commons.wikimedia.org/wiki/File:Silver-nugget.jpg" TargetMode="External"/><Relationship Id="rId12" Type="http://schemas.openxmlformats.org/officeDocument/2006/relationships/hyperlink" Target="https://pixabay.com/en/balloon-green-circus-floating-150128/" TargetMode="External"/><Relationship Id="rId17" Type="http://schemas.openxmlformats.org/officeDocument/2006/relationships/hyperlink" Target="https://upload.wikimedia.org/wikipedia/commons/7/73/Ecoli_colonies.png" TargetMode="External"/><Relationship Id="rId2" Type="http://schemas.openxmlformats.org/officeDocument/2006/relationships/notesSlide" Target="../notesSlides/notesSlide40.xml"/><Relationship Id="rId16" Type="http://schemas.openxmlformats.org/officeDocument/2006/relationships/hyperlink" Target="https://www.flickr.com/photos/keithallison/1556664308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lipartsheep.com/stop-germs-clipart/" TargetMode="External"/><Relationship Id="rId11" Type="http://schemas.openxmlformats.org/officeDocument/2006/relationships/hyperlink" Target="https://commons.wikimedia.org/wiki/File:Opened_garlic_bulb_with_garlic_clove.jpg" TargetMode="External"/><Relationship Id="rId5" Type="http://schemas.openxmlformats.org/officeDocument/2006/relationships/hyperlink" Target="http://encyclopedia.lubopitko-bg.com/movementacrossPM.html" TargetMode="External"/><Relationship Id="rId15" Type="http://schemas.openxmlformats.org/officeDocument/2006/relationships/hyperlink" Target="https://en.wikipedia.org/wiki/Workplace_Hazardous_Materials_Information_System" TargetMode="External"/><Relationship Id="rId10" Type="http://schemas.openxmlformats.org/officeDocument/2006/relationships/hyperlink" Target="https://de.wikipedia.org/wiki/Luftballon" TargetMode="External"/><Relationship Id="rId4" Type="http://schemas.openxmlformats.org/officeDocument/2006/relationships/hyperlink" Target="http://www.worth1000.com/entries/561671/eye-of-a-needle" TargetMode="External"/><Relationship Id="rId9" Type="http://schemas.openxmlformats.org/officeDocument/2006/relationships/hyperlink" Target="https://pixabay.com/en/photos/danger%20of%20death/" TargetMode="External"/><Relationship Id="rId14" Type="http://schemas.openxmlformats.org/officeDocument/2006/relationships/hyperlink" Target="http://www.bbc.co.uk/bitesize/ks3/science/chemical_material_behaviour/compounds_mixtures/revision/2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aterislife.com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hyperlink" Target="https://drinkablebook.tilt.com/the-drinkable-book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4265" y="0"/>
            <a:ext cx="10314102" cy="68760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0" y="533400"/>
            <a:ext cx="5111675" cy="1455511"/>
          </a:xfrm>
          <a:scene3d>
            <a:camera prst="orthographicFront"/>
            <a:lightRig rig="threePt" dir="t"/>
          </a:scene3d>
          <a:sp3d>
            <a:bevelT prst="slope"/>
          </a:sp3d>
        </p:spPr>
        <p:txBody>
          <a:bodyPr/>
          <a:lstStyle/>
          <a:p>
            <a:pPr marL="182880" indent="0">
              <a:buNone/>
            </a:pPr>
            <a:r>
              <a:rPr lang="en-US" dirty="0" smtClean="0">
                <a:ln w="127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</a:rPr>
              <a:t>Nanofiltration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Teardrop 3"/>
          <p:cNvSpPr/>
          <p:nvPr/>
        </p:nvSpPr>
        <p:spPr>
          <a:xfrm rot="18793249">
            <a:off x="3833202" y="1432529"/>
            <a:ext cx="398158" cy="366473"/>
          </a:xfrm>
          <a:prstGeom prst="teardrop">
            <a:avLst>
              <a:gd name="adj" fmla="val 134632"/>
            </a:avLst>
          </a:prstGeom>
          <a:solidFill>
            <a:schemeClr val="tx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6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Did you know?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Did you know that we can use </a:t>
            </a:r>
            <a:r>
              <a:rPr lang="en-US" b="1" dirty="0" smtClean="0"/>
              <a:t>REALLY</a:t>
            </a:r>
            <a:r>
              <a:rPr lang="en-US" dirty="0" smtClean="0"/>
              <a:t> small things called nano-particles to help us clean water?</a:t>
            </a:r>
          </a:p>
          <a:p>
            <a:r>
              <a:rPr lang="en-US" dirty="0" smtClean="0"/>
              <a:t>WHAT IS NANO?</a:t>
            </a:r>
            <a:endParaRPr lang="en-US" dirty="0"/>
          </a:p>
        </p:txBody>
      </p:sp>
      <p:pic>
        <p:nvPicPr>
          <p:cNvPr id="14338" name="Picture 2" descr="http://www.nanotechproject.org/process/assets/images/5887/intr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114800"/>
            <a:ext cx="4211654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0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First, what is nano?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dirty="0"/>
              <a:t>Nano is a size, and it’s really small! It comes from the Greek word meaning “dwarf” and means one-billionth (1/1,000,000,000)​</a:t>
            </a:r>
          </a:p>
          <a:p>
            <a:pPr fontAlgn="base"/>
            <a:r>
              <a:rPr lang="en-US" dirty="0"/>
              <a:t>A nanometer is one-billionth of a meter​</a:t>
            </a:r>
          </a:p>
          <a:p>
            <a:pPr fontAlgn="base"/>
            <a:r>
              <a:rPr lang="en-US" dirty="0"/>
              <a:t>Your fingernail grows 1 nm per second​</a:t>
            </a:r>
          </a:p>
          <a:p>
            <a:endParaRPr lang="en-US" dirty="0"/>
          </a:p>
        </p:txBody>
      </p:sp>
      <p:sp>
        <p:nvSpPr>
          <p:cNvPr id="5" name="AutoShape 2" descr="data:image/jpeg;base64,/9j/4AAQSkZJRgABAQAAAQABAAD/2wCEAAkGBxISEhQUEhQVFBUUFBQUFBQUFBQUEBQUFBQWFxQUFBQYHCggGBolHBQUITEhJSkrLi4uFx8zODMsNygtLisBCgoKDg0OFxAQGiwcHBwsLCwsLCwsLCwsLCwsLCwsLCwsLCwsLCwsLCwsLCwsLCwsLCwsLCwsLDcsLDc3LDcsN//AABEIALcBEwMBIgACEQEDEQH/xAAbAAACAwEBAQAAAAAAAAAAAAACAwABBAUGB//EADEQAAIBAgQFAgUEAgMAAAAAAAABAgMRBBIhQQUTMVFhcfAigZGhsRQyweFS0SNi8f/EABkBAAMBAQEAAAAAAAAAAAAAAAABAgMEBf/EACQRAQEAAgEFAQABBQAAAAAAAAABAhEDBBITITFBIhQyQlFh/9oADAMBAAIRAxEAPwD0amW2LSsWzzXvCUw1JCLltiM1yKUhLkXmEejlJF6CYsZawbFW4gyJnKU7hstImGpCJSIpj2O3bTcvMIjMvOPuTcIdmKVRCpSFOQ+/KfqfDhfsb44knPMOYvMXObKMsujwrpwxAf6g5UZB8wuc8/Y58+hs/trfUrGScgY1Amrm+OeN+OfLhyx+hTCTKykRozp0GOzGeAWYaLEqIW0MJYDDTZ28DM4yR1MAzLlnpUdQskSHntUIQgEsohADxDZJMW5XJdjte1oVyaoqTLdtidmpEcgaj6i1UEbRGXv+yOr72Eua6PqVbt+QGjs1whcXbVajFK+1141BNRLv9/8AZJwXoRTXoSU+2q+Q07qMiF8y/ovfUKNUZ+xzaFygyOafnuErbAc9AaZSDc9Pdwc6EqI2Egcy7hqSEa4yHKQiSKzDl0jLCZNkJBZTLCoOp1bHVxc/5XBz9Nr3ibYqwyLCyHXt55ZGwpQBaGSI6eBZy0b8HMjObhyu1EsXSkMPOs1WsUQhACyFEAPnabT6mqM1Yx03djCXuVojUBkxaRTeuoJWVF3Il1Kpx0ErY/wE7AqKZai1v9QIV/JFNx1sC00S/cQXOt303M1WrG/9/wBBTnfQTp2X2BUkXLEJdH59on6h7PzqrCJRTehow+GuulrfK4LvbJ7Uq3TfXW24f6j3sSSprZ38amdyv0jINiWVpVck6lzMoy2+4ElU/wARbPUNqVWVzmkZ5c3/ABBkqvYW2kkbI4ljY4nuYacKm8GbqMLqzi0LupZSNNOsnuOjMxw4ZPZ/IOMJRsnoxzKsrjPyt9KqbqUjlvpcdQqnd0/Lv+NeV1fT/wCWLptoXMSpl5jsed7AzRhpamdsOi9RVT0GGehoMOCmbkefyz20x+IQhDNSEIUMnzeix1hFPQObJe1b7GipPoBd2AV7gIbVl2GU72QjP8S3H8zqI13GpFRenkuC1+QJ2uei/wBgTiHpfrcCcN0CoXVpvujKoX6mipKwWDpZmvuTtVuolDD21GulKXV6G2dJPS1i+VYuRz3Nmhg0hqoDVANJl6ie60nlLsEqa7Dlcv5ANk8hPYCWHRpTLdg1DmVYJYfsSCfc3OIEqZOlzIqF+7NipKcbPUyWaGUKlmBZb/GTE0HB222YlTsdyrQU013OHWpuEnGW3TyifnuKwymU1W2jO6HpHOw9SxvjI9Hhz7sXk9TxePP/AIkkDFhsqxqxjqYCR1Ys4+BOxDocXN9XishCGClELsUMPmlKWhbYmEtC4yJeyepkT0EtjVJWEFxsrtlcz2wKgLYG0xju2NdTz6GRVNOvyB5iYDTbGqlbQudayemuxiz212/BaqaXW3Tv8hU5DKrs7b2OpgKVo6nFwkHJ9zvTdopImI5b+CVttC8xcErAWNo5xphfIVdlqbA9GqRMwtVGXzGA0ZcJSE8xe0glJe7gZlypWK99Sn76CMMoITONn1GSfuwqoJcbMJWfRg8UoZ43S1j91ujBGTT9Dq0aqkhIynbe6PPUZnSoS0MGPocuo7dJar+UaMPM36fLWWv9o6zGZcfdG+LILjIbSV2d9eVHTwETqIxYOBtODlu60iyFFmRoQhQB8simEpGdN2sFCQV7Jyd2HmsLiySkIGz7C81gW+4ucrCODqEU0ugqDT6gOVriVDZVW9ER1GkKg+wVV6AqOlw+WtzoTrPQ5mCbsbJvX00+gYufk+tUcR4LVbxcyqYWctnpqVZeS+YjJmLzAemxSXcIxJhKQHprLMnMYSqMC01JAtCuaXzQOQTQp3LdUU6glwEnY2YGo3p2MVVmjh71+QhnPQOOLSL7O31X9GfDTN3Hl/xejXv7nMwjL4/WcRffDXShI6ODp3OfhYXO7g6R3cmeo8rHFtoRsh4uIVzht3VCIREESyiyhk+VJALqVJgxlqTa9o+QMempbeguKbARHIVNlz6lT0EqJCQM53t6i5NFqKS11127AYoSe/m3cvYTOT9EFGa0/gVU6uEnohqZjwtW1vVfk1Tl8T9R4ufP6fFli1MnMRSIarhXM7mglMSjlMtTFcwvOAOzBxmZ84akMHqRbkJzFOQCClMDMC5AXE0i5yNGCfxfIyXuzXg4a3+giyvo7jT/AOL1kjHw+F3YfxqXwRX/AG/hh8Fhdl4/WVuuKutg6B1qSsZaSsaYMvPLbzj0w0KixiZmQywUEBLKIQCfJ8gtddAs3rcX6Mdj2TIyYSkxKn30JmEBS9sCTBctP7AlK4jiVkl09LF5Xa261t2uLlK/yBa7sFAnNapdAXUsvOiv2RJ+gN9bduorFyuhgnqrd/dzbUlqn1ukzm4GevVfjb1GRqWbT2dvoGPphn9dGMwuYYo1EGp+S0RozoJW7mbMWpAbVYjbM+cimI2hSYyMzLGYaqAGpVAZTEqoU6gHDblTaFqQDnqBmQR2cPTskczAwu7vY6U6ijFt7IJGXJl+OdxSpeoo7R/L9o6fBtEcClJyld9W/wAnqMBRtFFYxPLZMdOpTY+LM1MfAK4KfEbETFjYkkYiwUWBCIUQCfIVMGU9QLlMp7Iue/UpzFMknYQMugbrYU5PYuC86iBiW99V+Cs3XVeOhU6mwlx82GJUzPr9AY99HdknF3sn9gZKVraC0vZrfiz+32CnTbWaL1Vrx77aGdTe46nFhpNBHGW0ej8jo4tC8bguYlq1b6HMq8Oqw6SuGxMZXdjXTGRqeTzCr1o9Y3GR4u1+5ND2fjr0vMYUahwKXGIvc20uIRe4JuNjqqqEqpgWKTCjXAtN/NQHMMbqkUxHps5z7jaHxsx0oZnY6eGWXQE5ZadGiklZI53FsUm1CO37vUbicbkj5fQ5MNXd7lSb9MsfX8q6fC4fEj1GHkeSwtSx28Hijq8GsXmcnVTPN3YDomKhWTNkGc+WNiplKfEZEVEZEgGploBBgSywSAHx5oFOxYEkXp7KOSFykXIXJi0QYyDz+BRWYWjNvf8A9BYKn4KuIClpuWwWS4GZTt4HRk10Mqeo5TA2xTdv4LjbczKoMVQCMlTi30M2IwMHsaOYi1JMBuuTPg8WZ6vCbftbPRKUUvIF0LR99ec5VaPQZDEzX7kegaT0sU8LDLdiHdHPoVE1rdGqik9w/wBL9CLBvZ2CVFbKNorqXUxiX7dWYFgHfWTJOUYFzd+M8u2e7T3du7DjEzUa2Zm+nA6+Lj7fdeZ1PUd87cfg6SNdJiIRHxR1SvMyjoYfE2OphsUcGBopVLE5YTI8eW4vT0qqZpizzuHxZ1MPijk5OCz468OaZOig0Ip1Ux0Wc9ln1tsRCEEHxCPFab3DWOg9zzLpApHd4Y7vPXp3jIAPEQ7o87Yq3kXgh+d33iIdyudHueeswlddw8EHnr0KnF7l6HEpTZtpVSLw6E528pibksyPG08xy9S1YzTbOficTJBOLY8zuRCTPNx4lMNcUkO8FE6jF6TOEpnnqfF3uPhxlE3hyV5sHczBKRyIcYia6WPiyLx5RXlxbMwedszfqkC8T2J7KV5MW/md2Kq4yMdzl4qvKxx6spN9To4+n7vrk5eq7fUdyvxfaJlhOUndmPD0jp0KR148Ux+PO5ebLL7W3Bo61GRzaMDdSQXFz97bTRojEzUjVAgvpkUSwyKCyl45IyxArjqVZouECSpmkylY2WfG/D4s6mHxNzzkXY1UK7RHJwzJtx89n16RVCjlxxOhDk/p66/PHw1iGiyHU7VMohBkKERsoFEJpwMUaaKIQVNqVQJVCEM9HLUnI5OMLIGM9nv0xWLykIbM0yg5SEEBROrgiiEZ/Dn10oxHQpkIc7YnEwOe6WpCHbxfHnc19tVCmdChAhDdzZN1KJvw8CEMs0T61qA6miEMVGxGohBA2mNykIGxqF1IAwIQ3xvpz5T20JEIQNnp/9k="/>
          <p:cNvSpPr>
            <a:spLocks noChangeAspect="1" noChangeArrowheads="1"/>
          </p:cNvSpPr>
          <p:nvPr/>
        </p:nvSpPr>
        <p:spPr bwMode="auto">
          <a:xfrm>
            <a:off x="155575" y="-2232025"/>
            <a:ext cx="6991350" cy="465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422131" y="4699738"/>
            <a:ext cx="2318791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826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en-US" dirty="0"/>
              <a:t>W</a:t>
            </a:r>
            <a:r>
              <a:rPr lang="en-US" dirty="0" smtClean="0"/>
              <a:t>hat is nano?</a:t>
            </a:r>
            <a:endParaRPr lang="en-US" dirty="0"/>
          </a:p>
        </p:txBody>
      </p:sp>
      <p:pic>
        <p:nvPicPr>
          <p:cNvPr id="6" name="Picture 2" descr="C:\Users\Kat\Downloads\Nanometer (nm)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23833" l="0" r="100000">
                        <a14:foregroundMark x1="3285" y1="16216" x2="94251" y2="14496"/>
                        <a14:foregroundMark x1="52156" y1="17199" x2="96099" y2="16953"/>
                        <a14:foregroundMark x1="79055" y1="4914" x2="96920" y2="4914"/>
                        <a14:foregroundMark x1="96304" y1="4423" x2="51335" y2="3194"/>
                        <a14:backgroundMark x1="1437" y1="1720" x2="98768" y2="17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200"/>
          <a:stretch/>
        </p:blipFill>
        <p:spPr bwMode="auto">
          <a:xfrm>
            <a:off x="1981200" y="3142150"/>
            <a:ext cx="4626904" cy="95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ettinger.co.uk/var/ezflow_site/storage/images/collections/lifestyle/lifestyle-desk-magnifying-glass/lifestyle-black-desk-magnifying-glass/magnifying-glass-black-gallery/323a06_lifestyle_black_silver-2/41700-2-eng-GB/323a06_lifestyle_black_silver-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26" b="8999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4871">
            <a:off x="-80627" y="2791603"/>
            <a:ext cx="2790109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Kat\Downloads\Nanometer (nm)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14" r="82282" b="35994"/>
          <a:stretch/>
        </p:blipFill>
        <p:spPr bwMode="auto">
          <a:xfrm>
            <a:off x="304800" y="3581400"/>
            <a:ext cx="204951" cy="13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one-world.org/images/Earth-Oceania318_cropped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38" b="100000" l="0" r="47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81" r="71783" b="4179"/>
          <a:stretch/>
        </p:blipFill>
        <p:spPr bwMode="auto">
          <a:xfrm>
            <a:off x="6997700" y="0"/>
            <a:ext cx="2146300" cy="693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/>
          <p:cNvCxnSpPr/>
          <p:nvPr/>
        </p:nvCxnSpPr>
        <p:spPr>
          <a:xfrm flipH="1">
            <a:off x="814551" y="0"/>
            <a:ext cx="8329449" cy="3048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1066800" y="4125104"/>
            <a:ext cx="8077202" cy="258049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5" name="Straight Connector 1024"/>
          <p:cNvCxnSpPr>
            <a:endCxn id="5" idx="0"/>
          </p:cNvCxnSpPr>
          <p:nvPr/>
        </p:nvCxnSpPr>
        <p:spPr>
          <a:xfrm flipH="1">
            <a:off x="407276" y="3048000"/>
            <a:ext cx="407275" cy="5334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2" name="Straight Connector 1031"/>
          <p:cNvCxnSpPr>
            <a:endCxn id="5" idx="2"/>
          </p:cNvCxnSpPr>
          <p:nvPr/>
        </p:nvCxnSpPr>
        <p:spPr>
          <a:xfrm flipH="1" flipV="1">
            <a:off x="407276" y="3714750"/>
            <a:ext cx="659524" cy="41035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1780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Nanoscale refers to measurements between 1 and 100 nanometers</a:t>
            </a:r>
            <a:r>
              <a:rPr lang="en-US" dirty="0" smtClean="0"/>
              <a:t>.</a:t>
            </a:r>
          </a:p>
          <a:p>
            <a:r>
              <a:rPr lang="en-US" dirty="0">
                <a:hlinkClick r:id="rId3"/>
              </a:rPr>
              <a:t>http://learn.genetics.utah.edu/content/cells/scale</a:t>
            </a:r>
            <a:r>
              <a:rPr lang="en-US" dirty="0" smtClean="0">
                <a:hlinkClick r:id="rId3"/>
              </a:rPr>
              <a:t>/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really, how small is nano?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33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Engage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many of you have a water filter at home?</a:t>
            </a:r>
          </a:p>
          <a:p>
            <a:r>
              <a:rPr lang="en-US" dirty="0" smtClean="0"/>
              <a:t>Do any of your parents drink coffee?</a:t>
            </a:r>
          </a:p>
          <a:p>
            <a:r>
              <a:rPr lang="en-US" dirty="0" smtClean="0"/>
              <a:t>Have you ever seen what is left in a coffee filter after it is brewed? </a:t>
            </a:r>
          </a:p>
        </p:txBody>
      </p:sp>
    </p:spTree>
    <p:extLst>
      <p:ext uri="{BB962C8B-B14F-4D97-AF65-F5344CB8AC3E}">
        <p14:creationId xmlns:p14="http://schemas.microsoft.com/office/powerpoint/2010/main" val="4103571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191000" y="990600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1</a:t>
            </a:r>
            <a:r>
              <a:rPr lang="en-US" b="1" dirty="0" err="1" smtClean="0">
                <a:solidFill>
                  <a:schemeClr val="bg1"/>
                </a:solidFill>
              </a:rPr>
              <a:t>00X</a:t>
            </a:r>
            <a:r>
              <a:rPr lang="en-US" b="1" dirty="0" smtClean="0">
                <a:solidFill>
                  <a:schemeClr val="bg1"/>
                </a:solidFill>
              </a:rPr>
              <a:t> image of a cheesecloth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>
            <a:stCxn id="7" idx="1"/>
          </p:cNvCxnSpPr>
          <p:nvPr/>
        </p:nvCxnSpPr>
        <p:spPr>
          <a:xfrm flipH="1">
            <a:off x="3962400" y="1175266"/>
            <a:ext cx="228600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3962400" y="3549134"/>
            <a:ext cx="342900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323497" y="3364468"/>
            <a:ext cx="3487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200X</a:t>
            </a:r>
            <a:r>
              <a:rPr lang="en-US" b="1" dirty="0" smtClean="0">
                <a:solidFill>
                  <a:schemeClr val="bg1"/>
                </a:solidFill>
              </a:rPr>
              <a:t> image of a cheesecloth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829300" y="5975866"/>
            <a:ext cx="342900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3" descr="C:\Users\clc0039\Desktop\IMG_29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116" y="4028292"/>
            <a:ext cx="2752684" cy="275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05300" y="57912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Cheesecloth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2" name="Picture 5" descr="C:\Users\Public\NANOBIO FOLDER\Mag Pics\Cheese Clot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00" y="457200"/>
            <a:ext cx="3283803" cy="2189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533490" y="2133600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1 cm</a:t>
            </a:r>
            <a:endParaRPr lang="en-US" sz="1400" b="1" dirty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630711" y="2060377"/>
            <a:ext cx="131379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33490" y="1752600"/>
            <a:ext cx="8660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1 mm</a:t>
            </a:r>
            <a:endParaRPr lang="en-US" sz="1400" b="1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609690" y="2441377"/>
            <a:ext cx="1356729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45" y="3124200"/>
            <a:ext cx="3244858" cy="24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685800" y="4953000"/>
            <a:ext cx="6543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1 mm</a:t>
            </a:r>
            <a:endParaRPr lang="en-US" sz="1400" b="1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708548" y="5294022"/>
            <a:ext cx="55340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53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191000" y="1219200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1</a:t>
            </a:r>
            <a:r>
              <a:rPr lang="en-US" b="1" dirty="0" err="1" smtClean="0">
                <a:solidFill>
                  <a:schemeClr val="bg1"/>
                </a:solidFill>
              </a:rPr>
              <a:t>00X</a:t>
            </a:r>
            <a:r>
              <a:rPr lang="en-US" b="1" dirty="0" smtClean="0">
                <a:solidFill>
                  <a:schemeClr val="bg1"/>
                </a:solidFill>
              </a:rPr>
              <a:t> image of flour sack towel 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>
            <a:stCxn id="7" idx="1"/>
          </p:cNvCxnSpPr>
          <p:nvPr/>
        </p:nvCxnSpPr>
        <p:spPr>
          <a:xfrm flipH="1">
            <a:off x="3962400" y="1403866"/>
            <a:ext cx="228600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3962400" y="3810000"/>
            <a:ext cx="304800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267200" y="3593068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200X</a:t>
            </a:r>
            <a:r>
              <a:rPr lang="en-US" b="1" dirty="0" smtClean="0">
                <a:solidFill>
                  <a:schemeClr val="bg1"/>
                </a:solidFill>
              </a:rPr>
              <a:t> image of flour sack towel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3" name="Picture 7" descr="C:\Users\clc0039\Desktop\IMG_298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71" r="9051"/>
          <a:stretch/>
        </p:blipFill>
        <p:spPr bwMode="auto">
          <a:xfrm rot="5400000">
            <a:off x="6073649" y="3787649"/>
            <a:ext cx="2559300" cy="342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>
            <a:off x="5200650" y="6111467"/>
            <a:ext cx="342900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962400" y="57150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Flour Sack towel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1269" name="Picture 5" descr="https://photos-1.dropbox.com/t/2/AAB2Mh2oyCr4GWRS4ud3xLPFq0J-8wT5ARoxXyLfCplnVA/12/457380397/jpeg/32x32/1/_/1/2/KS024.BMP/EIfRoPkDGAggBygH/1G9mqb6WaZVajbwkqi-ZanvudYtat-Fr_kY3ATgbCOo%2CBqrJNyA4tf_JSCdla3k_pwSDa4ypErtJA3jgdkBybi4%2CcNZV4g1wd-giIKTfrOJfSf0zOoOo1EipUDvSEM0jvw0?size=1280x960&amp;size_mode=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02" y="685799"/>
            <a:ext cx="3251201" cy="243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https://photos-4.dropbox.com/t/2/AABDRL6f33BF2ma8EiNeqien3_XEoYiequnQROtnFR5z2w/12/457380397/jpeg/32x32/1/_/1/2/KS025.BMP/EIfRoPkDGAggBygH/8IeJsfDsiVczIO2lx_BpGuLPo7dTU7uVbK9Vn3AOLb0%2CJAFRlp8-OXSKvAcD--C5ciYhEhhXURjhMV7UwM73Gxc%2CVH7k8Nbh_Tw8Uywt9_f9Py_R64DFMZWcMbweAmT70Bk?size=1280x960&amp;size_mode=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02" y="3505199"/>
            <a:ext cx="3251201" cy="243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4854" y="5181600"/>
            <a:ext cx="6543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1 mm</a:t>
            </a:r>
            <a:endParaRPr lang="en-US" sz="14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587602" y="5522622"/>
            <a:ext cx="55340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09600" y="2664023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1 cm</a:t>
            </a:r>
            <a:endParaRPr lang="en-US" sz="1400" b="1" dirty="0"/>
          </a:p>
        </p:txBody>
      </p:sp>
      <p:cxnSp>
        <p:nvCxnSpPr>
          <p:cNvPr id="41" name="Straight Connector 40"/>
          <p:cNvCxnSpPr/>
          <p:nvPr/>
        </p:nvCxnSpPr>
        <p:spPr>
          <a:xfrm>
            <a:off x="706821" y="2590800"/>
            <a:ext cx="131379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609600" y="2283023"/>
            <a:ext cx="8660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1 mm</a:t>
            </a:r>
            <a:endParaRPr lang="en-US" sz="1400" b="1" dirty="0"/>
          </a:p>
        </p:txBody>
      </p:sp>
      <p:cxnSp>
        <p:nvCxnSpPr>
          <p:cNvPr id="43" name="Straight Connector 42"/>
          <p:cNvCxnSpPr/>
          <p:nvPr/>
        </p:nvCxnSpPr>
        <p:spPr>
          <a:xfrm>
            <a:off x="685800" y="2971800"/>
            <a:ext cx="1356729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14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95800" y="990600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1</a:t>
            </a:r>
            <a:r>
              <a:rPr lang="en-US" b="1" dirty="0" err="1" smtClean="0">
                <a:solidFill>
                  <a:schemeClr val="bg1"/>
                </a:solidFill>
              </a:rPr>
              <a:t>00X</a:t>
            </a:r>
            <a:r>
              <a:rPr lang="en-US" b="1" dirty="0" smtClean="0">
                <a:solidFill>
                  <a:schemeClr val="bg1"/>
                </a:solidFill>
              </a:rPr>
              <a:t> image of a dishcloth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>
            <a:stCxn id="7" idx="1"/>
          </p:cNvCxnSpPr>
          <p:nvPr/>
        </p:nvCxnSpPr>
        <p:spPr>
          <a:xfrm flipH="1">
            <a:off x="4267200" y="1175266"/>
            <a:ext cx="228600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4267200" y="3537466"/>
            <a:ext cx="228600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457700" y="3364468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200X</a:t>
            </a:r>
            <a:r>
              <a:rPr lang="en-US" b="1" dirty="0" smtClean="0">
                <a:solidFill>
                  <a:schemeClr val="bg1"/>
                </a:solidFill>
              </a:rPr>
              <a:t> image of a dishcloth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9" name="Picture 2" descr="C:\Users\clc0039\Desktop\IMG_29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62716" y="3876716"/>
            <a:ext cx="2828884" cy="282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>
            <a:off x="5676900" y="6128266"/>
            <a:ext cx="342900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533900" y="59436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</a:t>
            </a:r>
            <a:r>
              <a:rPr lang="en-US" b="1" dirty="0" smtClean="0">
                <a:solidFill>
                  <a:schemeClr val="bg1"/>
                </a:solidFill>
              </a:rPr>
              <a:t>ishcloth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0" name="Picture 4" descr="C:\Users\Public\NANOBIO FOLDER\Mag Pics\Rag.jp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1"/>
          <a:stretch/>
        </p:blipFill>
        <p:spPr bwMode="auto">
          <a:xfrm>
            <a:off x="842926" y="474863"/>
            <a:ext cx="3276990" cy="220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838200" y="838200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1 cm</a:t>
            </a:r>
            <a:endParaRPr lang="en-US" sz="1400" b="1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935421" y="764977"/>
            <a:ext cx="131379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38200" y="457200"/>
            <a:ext cx="8660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1 mm</a:t>
            </a:r>
            <a:endParaRPr lang="en-US" sz="1400" b="1" dirty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914400" y="1145977"/>
            <a:ext cx="1356729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3" descr="https://photos-6.dropbox.com/t/2/AABeRfgXLXd_3kD5YwrVGFRQoj2URaq79-vb0Mi4Jninzg/12/457380397/jpeg/32x32/1/_/1/2/KS019.BMP/EIfRoPkDGAggBygH/vr7IZx-FMSlyHwUf8Dec2zm9mRL50sNOwUm09ZbhBHU%2C1cJptIVVC63qiS3ACulXvzWaU3-xGfBBNhj-Hnzns8c%2C0qxipNQl_vSTab4fIK43vxOj6RMWcFX8Tf3XnW94_eo?size=1280x960&amp;size_mode=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00400"/>
            <a:ext cx="3256474" cy="244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3155654" y="4459578"/>
            <a:ext cx="6543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1 mm</a:t>
            </a:r>
            <a:endParaRPr lang="en-US" sz="1400" b="1" dirty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3178402" y="4800600"/>
            <a:ext cx="55340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676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191000" y="990600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1</a:t>
            </a:r>
            <a:r>
              <a:rPr lang="en-US" b="1" dirty="0" err="1" smtClean="0">
                <a:solidFill>
                  <a:schemeClr val="bg1"/>
                </a:solidFill>
              </a:rPr>
              <a:t>00X</a:t>
            </a:r>
            <a:r>
              <a:rPr lang="en-US" b="1" dirty="0" smtClean="0">
                <a:solidFill>
                  <a:schemeClr val="bg1"/>
                </a:solidFill>
              </a:rPr>
              <a:t> image of a kitchen towel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962400" y="1175266"/>
            <a:ext cx="228600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3962400" y="3613666"/>
            <a:ext cx="228600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191000" y="3429000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200X</a:t>
            </a:r>
            <a:r>
              <a:rPr lang="en-US" b="1" dirty="0" smtClean="0">
                <a:solidFill>
                  <a:schemeClr val="bg1"/>
                </a:solidFill>
              </a:rPr>
              <a:t> image of a kitchen towel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286500" y="5747266"/>
            <a:ext cx="342900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629150" y="55626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Kitchen towel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4342" name="Picture 6" descr="C:\Users\hkt0002\AppData\Local\Microsoft\Windows\Temporary Internet Files\Content.IE5\GMF1KT21\IMG_515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6" b="6796"/>
          <a:stretch/>
        </p:blipFill>
        <p:spPr bwMode="auto">
          <a:xfrm>
            <a:off x="6705600" y="4081583"/>
            <a:ext cx="2185601" cy="259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https://photos-6.dropbox.com/t/2/AAAB7BryRwcCAMDN1Sny-__UGL6HnU_wVC5mOr8ISHr2uQ/12/457380397/jpeg/32x32/1/_/1/2/KS022.BMP/EIfRoPkDGAggBygH/78k7K9bInMSLJMKS7VtKg7XwJtqAoxHKL9CKXI-SvHk%2CLKsfPDl2YoZoL0mCVorsPgWHuwylNP52_P4xna17t4k%2Ca1HMkpMoSbKbl-qEJ5wMdsP2096DT1LQ1YPgkPiUZIk?size=1280x960&amp;size_mode=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01" y="369331"/>
            <a:ext cx="3251201" cy="243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609600" y="2359223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1 cm</a:t>
            </a:r>
            <a:endParaRPr lang="en-US" sz="1400" b="1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706821" y="2286000"/>
            <a:ext cx="131379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09600" y="1978223"/>
            <a:ext cx="8660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1 mm</a:t>
            </a:r>
            <a:endParaRPr lang="en-US" sz="1400" b="1" dirty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685800" y="2667000"/>
            <a:ext cx="1356729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5" descr="https://photos-3.dropbox.com/t/2/AAAxh0kaJwGuUYKMuJ3i3Eo0L0adInTM4xhVRZGK8Wru-g/12/457380397/jpeg/32x32/1/_/1/2/KS023.BMP/EIfRoPkDGAggBygH/TDl2j_Gt2Laa9ZTz5jE5gGR3dh1gMPy0CB1UPT54B8g%2C1TTU3ftVsxn7z7bumBoBO6Rg1g4j-lhU2P1ekjwsJfc%2CuYccW0141HByhoxp2KYPfT2Pq15CCjtPuSi_MAaHvvk?size=1280x960&amp;size_mode=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00" y="3373271"/>
            <a:ext cx="3251201" cy="243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641054" y="5373978"/>
            <a:ext cx="6543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1 mm</a:t>
            </a:r>
            <a:endParaRPr lang="en-US" sz="1400" b="1" dirty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663802" y="5715000"/>
            <a:ext cx="55340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871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114800" y="1219200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1</a:t>
            </a:r>
            <a:r>
              <a:rPr lang="en-US" b="1" dirty="0" err="1" smtClean="0">
                <a:solidFill>
                  <a:schemeClr val="bg1"/>
                </a:solidFill>
              </a:rPr>
              <a:t>00X</a:t>
            </a:r>
            <a:r>
              <a:rPr lang="en-US" b="1" dirty="0" smtClean="0">
                <a:solidFill>
                  <a:schemeClr val="bg1"/>
                </a:solidFill>
              </a:rPr>
              <a:t> image of a white coffee filter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C:\Users\clc0039\Desktop\IMG_298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55" b="22421"/>
          <a:stretch/>
        </p:blipFill>
        <p:spPr bwMode="auto">
          <a:xfrm>
            <a:off x="5715000" y="4930253"/>
            <a:ext cx="3352800" cy="185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/>
          <p:cNvCxnSpPr>
            <a:stCxn id="7" idx="1"/>
          </p:cNvCxnSpPr>
          <p:nvPr/>
        </p:nvCxnSpPr>
        <p:spPr>
          <a:xfrm flipH="1">
            <a:off x="3886200" y="1403866"/>
            <a:ext cx="228600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3962400" y="3962400"/>
            <a:ext cx="228600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191000" y="3777734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200X</a:t>
            </a:r>
            <a:r>
              <a:rPr lang="en-US" b="1" dirty="0" smtClean="0">
                <a:solidFill>
                  <a:schemeClr val="bg1"/>
                </a:solidFill>
              </a:rPr>
              <a:t> image of a white coffee filter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181600" y="6303335"/>
            <a:ext cx="342900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810000" y="5906869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White coffee filter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5" name="Picture 24" descr="C:\Users\Public\NANOBIO FOLDER\Mag Pics\Coffee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90" y="685799"/>
            <a:ext cx="3247788" cy="216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33490" y="2435423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1 cm</a:t>
            </a:r>
            <a:endParaRPr lang="en-US" sz="1400" b="1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630711" y="2362200"/>
            <a:ext cx="131379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33490" y="2054423"/>
            <a:ext cx="8660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1 mm</a:t>
            </a:r>
            <a:endParaRPr lang="en-US" sz="1400" b="1" dirty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609690" y="2743200"/>
            <a:ext cx="1356729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3" descr="https://photos-2.dropbox.com/t/2/AAAeDu6rCQPG4anTY9U5dUkVLHjFzd4R3Zmg-7teIghz4Q/12/457380397/jpeg/32x32/1/_/1/2/KS020.BMP/EIfRoPkDGAggBygH/wAhV-WirB60xu1oezZvyhKUxzOdzIoe7OAUl_4kx-P8%2CAQa3KmDJE78lk9jwy_oFb2JLi1rRYF29LLHKcKbB0mA%2C1fAmCOJ0bay3MBMGk6WozCIBkRDG70HcK_5EIr9R7PQ?size=1280x960&amp;size_mode=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325"/>
          <a:stretch/>
        </p:blipFill>
        <p:spPr bwMode="auto">
          <a:xfrm>
            <a:off x="555098" y="3429000"/>
            <a:ext cx="3251201" cy="22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641054" y="5181600"/>
            <a:ext cx="6543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1 mm</a:t>
            </a:r>
            <a:endParaRPr lang="en-US" sz="1400" b="1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663802" y="5522622"/>
            <a:ext cx="55340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6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Which one would YOU drink?</a:t>
            </a:r>
          </a:p>
          <a:p>
            <a:pPr lvl="1"/>
            <a:r>
              <a:rPr lang="en-US" dirty="0" smtClean="0"/>
              <a:t>*Answer on your worksheet</a:t>
            </a:r>
            <a:endParaRPr lang="en-US" dirty="0"/>
          </a:p>
        </p:txBody>
      </p:sp>
      <p:pic>
        <p:nvPicPr>
          <p:cNvPr id="15362" name="Picture 2" descr="http://diyprepping.com/wp-content/uploads/2013/12/Dirty-Water-to-Clean-Water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7169"/>
            <a:ext cx="5410200" cy="358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93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038600" y="838200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1</a:t>
            </a:r>
            <a:r>
              <a:rPr lang="en-US" b="1" dirty="0" err="1" smtClean="0">
                <a:solidFill>
                  <a:schemeClr val="bg1"/>
                </a:solidFill>
              </a:rPr>
              <a:t>00X</a:t>
            </a:r>
            <a:r>
              <a:rPr lang="en-US" b="1" dirty="0" smtClean="0">
                <a:solidFill>
                  <a:schemeClr val="bg1"/>
                </a:solidFill>
              </a:rPr>
              <a:t> image of filter paper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>
            <a:stCxn id="7" idx="1"/>
          </p:cNvCxnSpPr>
          <p:nvPr/>
        </p:nvCxnSpPr>
        <p:spPr>
          <a:xfrm flipH="1">
            <a:off x="3810000" y="1022866"/>
            <a:ext cx="228600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3791803" y="3549134"/>
            <a:ext cx="228600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038600" y="3364468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200X</a:t>
            </a:r>
            <a:r>
              <a:rPr lang="en-US" b="1" dirty="0" smtClean="0">
                <a:solidFill>
                  <a:schemeClr val="bg1"/>
                </a:solidFill>
              </a:rPr>
              <a:t> image of filter paper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628581" y="5975866"/>
            <a:ext cx="342900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200400" y="57912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Filter paper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7" name="Picture 6" descr="C:\Users\clc0039\Desktop\IMG_298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" t="24119" r="4230" b="10753"/>
          <a:stretch/>
        </p:blipFill>
        <p:spPr bwMode="auto">
          <a:xfrm>
            <a:off x="5244152" y="4724400"/>
            <a:ext cx="3671248" cy="194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Public\NANOBIO FOLDER\Mag Pics\Filt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12759"/>
            <a:ext cx="3262323" cy="217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462972" y="2006388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1 cm</a:t>
            </a:r>
            <a:endParaRPr lang="en-US" sz="1400" b="1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560193" y="1933165"/>
            <a:ext cx="131379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62972" y="1625388"/>
            <a:ext cx="8660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1 mm</a:t>
            </a:r>
            <a:endParaRPr lang="en-US" sz="1400" b="1" dirty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539172" y="2314165"/>
            <a:ext cx="1356729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3" descr="https://photos-1.dropbox.com/t/2/AADOR1Nqi_XLJ8kuOIHPKZfE9oGoqyGUC4yCNizW3wiYfQ/12/457380397/jpeg/32x32/1/_/1/2/KS026.BMP/EIfRoPkDGAggBygH/pJExSTS-_9Omb68MLTvpIkAsPV9-ji5TxA917KWf0d4%2C6Q2OXi_bXNakjkWEdajM5JavTOqXy53pt3Af_sDW3o0%2CnfF2-2y2rh6op8zb86ME7YiocfjJ__NgpEBR8CLMsO4?size=1280x960&amp;size_mode=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72" y="3124200"/>
            <a:ext cx="3239828" cy="2429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508703" y="5029200"/>
            <a:ext cx="6543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1 mm</a:t>
            </a:r>
            <a:endParaRPr lang="en-US" sz="1400" b="1" dirty="0"/>
          </a:p>
        </p:txBody>
      </p:sp>
      <p:cxnSp>
        <p:nvCxnSpPr>
          <p:cNvPr id="30" name="Straight Connector 29"/>
          <p:cNvCxnSpPr/>
          <p:nvPr/>
        </p:nvCxnSpPr>
        <p:spPr>
          <a:xfrm>
            <a:off x="531451" y="5370222"/>
            <a:ext cx="55340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378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Size Matters!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905000"/>
            <a:ext cx="2971800" cy="230314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505200"/>
            <a:ext cx="3743960" cy="28079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0070" y="444752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Why can’t the camel get through the needle?</a:t>
            </a:r>
            <a:endParaRPr lang="en-US" dirty="0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70" y="1820227"/>
            <a:ext cx="2971800" cy="230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27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Camels and Filtration?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Camels = Particles in the water</a:t>
            </a:r>
          </a:p>
          <a:p>
            <a:r>
              <a:rPr lang="en-US" dirty="0" smtClean="0"/>
              <a:t>Needle = Pore size </a:t>
            </a:r>
          </a:p>
          <a:p>
            <a:r>
              <a:rPr lang="en-US" dirty="0" smtClean="0"/>
              <a:t>Can water pass through small holes?</a:t>
            </a:r>
          </a:p>
          <a:p>
            <a:pPr lvl="1"/>
            <a:r>
              <a:rPr lang="en-US" dirty="0" smtClean="0"/>
              <a:t>YES!</a:t>
            </a:r>
          </a:p>
          <a:p>
            <a:pPr marL="484632" indent="-457200"/>
            <a:r>
              <a:rPr lang="en-US" dirty="0" smtClean="0"/>
              <a:t>Filters allow water to pass through but not particles larger than the pore size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32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Example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447800"/>
            <a:ext cx="5891092" cy="3505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153561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 </a:t>
            </a:r>
            <a:r>
              <a:rPr lang="en-US" sz="1600" dirty="0" smtClean="0"/>
              <a:t>BBs, marbles, and ping </a:t>
            </a:r>
            <a:r>
              <a:rPr lang="en-US" sz="1600" dirty="0"/>
              <a:t>p</a:t>
            </a:r>
            <a:r>
              <a:rPr lang="en-US" sz="1600" dirty="0" smtClean="0"/>
              <a:t>ong </a:t>
            </a:r>
            <a:r>
              <a:rPr lang="en-US" sz="1600" dirty="0"/>
              <a:t>b</a:t>
            </a:r>
            <a:r>
              <a:rPr lang="en-US" sz="1600" dirty="0" smtClean="0"/>
              <a:t>alls can fit through the net </a:t>
            </a:r>
            <a:r>
              <a:rPr lang="en-US" sz="1600" b="1" dirty="0" smtClean="0"/>
              <a:t>BUT</a:t>
            </a:r>
            <a:r>
              <a:rPr lang="en-US" sz="1600" dirty="0" smtClean="0"/>
              <a:t> tennis balls and basketballs </a:t>
            </a:r>
            <a:r>
              <a:rPr lang="en-US" sz="1600" b="1" dirty="0" smtClean="0"/>
              <a:t>cannot</a:t>
            </a:r>
          </a:p>
          <a:p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Holes</a:t>
            </a:r>
            <a:r>
              <a:rPr lang="en-US" sz="1600" dirty="0" smtClean="0"/>
              <a:t> in net= pore size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Basketballs</a:t>
            </a:r>
            <a:r>
              <a:rPr lang="en-US" sz="1600" dirty="0" smtClean="0"/>
              <a:t> and </a:t>
            </a:r>
            <a:r>
              <a:rPr lang="en-US" sz="1600" b="1" dirty="0" smtClean="0"/>
              <a:t>tennis</a:t>
            </a:r>
            <a:r>
              <a:rPr lang="en-US" sz="1600" dirty="0" smtClean="0"/>
              <a:t> </a:t>
            </a:r>
            <a:r>
              <a:rPr lang="en-US" sz="1600" b="1" dirty="0" smtClean="0"/>
              <a:t>balls</a:t>
            </a:r>
            <a:r>
              <a:rPr lang="en-US" sz="1600" dirty="0" smtClean="0"/>
              <a:t>= large particles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Ping pong</a:t>
            </a:r>
            <a:r>
              <a:rPr lang="en-US" sz="1600" dirty="0" smtClean="0"/>
              <a:t> balls, </a:t>
            </a:r>
            <a:r>
              <a:rPr lang="en-US" sz="1600" b="1" dirty="0" smtClean="0"/>
              <a:t>marbles</a:t>
            </a:r>
            <a:r>
              <a:rPr lang="en-US" sz="1600" dirty="0" smtClean="0"/>
              <a:t>, </a:t>
            </a:r>
            <a:r>
              <a:rPr lang="en-US" sz="1600" b="1" dirty="0" smtClean="0"/>
              <a:t>BBs</a:t>
            </a:r>
            <a:r>
              <a:rPr lang="en-US" sz="1600" dirty="0" smtClean="0"/>
              <a:t>= small particles</a:t>
            </a:r>
            <a:endParaRPr lang="en-US" sz="1600" dirty="0"/>
          </a:p>
        </p:txBody>
      </p:sp>
      <p:sp>
        <p:nvSpPr>
          <p:cNvPr id="6" name="Left Brace 5"/>
          <p:cNvSpPr/>
          <p:nvPr/>
        </p:nvSpPr>
        <p:spPr>
          <a:xfrm>
            <a:off x="1143000" y="1752600"/>
            <a:ext cx="304800" cy="12192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76200" y="2133600"/>
            <a:ext cx="1219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b="1" dirty="0" smtClean="0"/>
              <a:t>Large Particles</a:t>
            </a:r>
            <a:endParaRPr lang="en-US" sz="1600" b="1" dirty="0"/>
          </a:p>
        </p:txBody>
      </p:sp>
      <p:sp>
        <p:nvSpPr>
          <p:cNvPr id="8" name="Left Brace 7"/>
          <p:cNvSpPr/>
          <p:nvPr/>
        </p:nvSpPr>
        <p:spPr>
          <a:xfrm>
            <a:off x="1219200" y="3276600"/>
            <a:ext cx="304800" cy="16002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3810000"/>
            <a:ext cx="1219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b="1" dirty="0" smtClean="0"/>
              <a:t>Small</a:t>
            </a:r>
          </a:p>
          <a:p>
            <a:pPr algn="r"/>
            <a:r>
              <a:rPr lang="en-US" sz="1600" b="1" dirty="0" smtClean="0"/>
              <a:t>Particles</a:t>
            </a:r>
            <a:endParaRPr lang="en-US" sz="1600" b="1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5791200" y="1752600"/>
            <a:ext cx="19812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7772400" y="1447800"/>
            <a:ext cx="1219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Pore</a:t>
            </a:r>
          </a:p>
          <a:p>
            <a:r>
              <a:rPr lang="en-US" sz="1600" b="1" dirty="0" smtClean="0"/>
              <a:t>Size</a:t>
            </a:r>
          </a:p>
        </p:txBody>
      </p:sp>
    </p:spTree>
    <p:extLst>
      <p:ext uri="{BB962C8B-B14F-4D97-AF65-F5344CB8AC3E}">
        <p14:creationId xmlns:p14="http://schemas.microsoft.com/office/powerpoint/2010/main" val="99567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allAtOnce"/>
      <p:bldP spid="6" grpId="0" animBg="1"/>
      <p:bldP spid="7" grpId="0"/>
      <p:bldP spid="8" grpId="0" animBg="1"/>
      <p:bldP spid="9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Bacteria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small is bacteria?</a:t>
            </a:r>
          </a:p>
          <a:p>
            <a:pPr lvl="1"/>
            <a:r>
              <a:rPr lang="en-US" dirty="0">
                <a:hlinkClick r:id="rId3"/>
              </a:rPr>
              <a:t>http://learn.genetics.utah.edu/content/cells/scale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r>
              <a:rPr lang="en-US" dirty="0" smtClean="0"/>
              <a:t>How small of a hole can bacteria fit through?</a:t>
            </a:r>
          </a:p>
          <a:p>
            <a:r>
              <a:rPr lang="en-US" dirty="0" smtClean="0"/>
              <a:t>But bacteria is dangerous!</a:t>
            </a:r>
          </a:p>
          <a:p>
            <a:pPr lvl="1"/>
            <a:r>
              <a:rPr lang="en-US" dirty="0" smtClean="0"/>
              <a:t>So what can we do?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0" y="4763945"/>
            <a:ext cx="983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KILL IT!</a:t>
            </a:r>
            <a:endParaRPr lang="en-US" dirty="0"/>
          </a:p>
        </p:txBody>
      </p:sp>
      <p:pic>
        <p:nvPicPr>
          <p:cNvPr id="1026" name="Picture 2" descr="https://encrypted-tbn2.gstatic.com/images?q=tbn:ANd9GcR8WlbqBFpaU_ocJ0rGeu_bhfR8T0jSrAUCbJf1LlgGNPqcBP9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8" r="6657" b="29365"/>
          <a:stretch/>
        </p:blipFill>
        <p:spPr bwMode="auto">
          <a:xfrm>
            <a:off x="5733449" y="3657600"/>
            <a:ext cx="3066449" cy="295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3521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Killing Bacteria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Did you know silver can kill bacteria?!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124200"/>
            <a:ext cx="2590800" cy="2590800"/>
          </a:xfrm>
          <a:prstGeom prst="rect">
            <a:avLst/>
          </a:prstGeom>
        </p:spPr>
      </p:pic>
      <p:sp>
        <p:nvSpPr>
          <p:cNvPr id="6" name="Plus 5"/>
          <p:cNvSpPr/>
          <p:nvPr/>
        </p:nvSpPr>
        <p:spPr>
          <a:xfrm>
            <a:off x="2895600" y="4343400"/>
            <a:ext cx="304800" cy="3048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qual 6"/>
          <p:cNvSpPr/>
          <p:nvPr/>
        </p:nvSpPr>
        <p:spPr>
          <a:xfrm>
            <a:off x="6629400" y="4343400"/>
            <a:ext cx="381000" cy="30480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098" name="Picture 2" descr="https://pixabay.com/static/uploads/photo/2013/07/13/10/15/bacteria-156869_64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356" y="3352800"/>
            <a:ext cx="3612444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pixabay.com/static/uploads/photo/2012/04/12/19/37/skull-and-crossbones-30325_64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893" y="3577530"/>
            <a:ext cx="1905000" cy="1836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77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Nano</a:t>
            </a:r>
            <a:r>
              <a:rPr lang="en-US" dirty="0" smtClean="0"/>
              <a:t>-Silver Kills Bacteria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www.youtube.com/watch?v=hhOwSQriB8E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91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ej.iop.org/images/2043-6262/3/4/045007/Full/ansn444797f6_onli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981200"/>
            <a:ext cx="5377050" cy="455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Silver Killing Cholera Bacteria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69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Two ways silver attacks bacterial cells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Way: It makes the cell membrane more </a:t>
            </a:r>
            <a:r>
              <a:rPr lang="en-US" sz="2400" b="1" dirty="0" smtClean="0"/>
              <a:t>permeable</a:t>
            </a:r>
          </a:p>
          <a:p>
            <a:pPr lvl="1"/>
            <a:r>
              <a:rPr lang="en-US" sz="2000" b="1" dirty="0" smtClean="0"/>
              <a:t>Permeable</a:t>
            </a:r>
            <a:r>
              <a:rPr lang="en-US" sz="2000" dirty="0" smtClean="0"/>
              <a:t>= allowing liquids or gasses to pass through</a:t>
            </a:r>
          </a:p>
          <a:p>
            <a:pPr marL="393192" lvl="1" indent="0">
              <a:buNone/>
            </a:pPr>
            <a:endParaRPr lang="en-US" sz="2000" dirty="0"/>
          </a:p>
          <a:p>
            <a:pPr marL="393192" lvl="1" indent="0">
              <a:buNone/>
            </a:pPr>
            <a:endParaRPr lang="en-US" sz="2000" dirty="0" smtClean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</p:txBody>
      </p:sp>
      <p:pic>
        <p:nvPicPr>
          <p:cNvPr id="5122" name="Picture 2" descr="https://upload.wikimedia.org/wikipedia/commons/8/8f/Permeable_paver_demonstrati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438400"/>
            <a:ext cx="6324600" cy="421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75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Mylar and latex balloons and garlic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64080"/>
            <a:ext cx="8229600" cy="4389120"/>
          </a:xfrm>
        </p:spPr>
        <p:txBody>
          <a:bodyPr/>
          <a:lstStyle/>
          <a:p>
            <a:r>
              <a:rPr lang="en-US" dirty="0" smtClean="0"/>
              <a:t>Mylar balloons= before silver</a:t>
            </a:r>
          </a:p>
          <a:p>
            <a:r>
              <a:rPr lang="en-US" dirty="0" smtClean="0"/>
              <a:t>Latex balloons= after silver</a:t>
            </a:r>
          </a:p>
          <a:p>
            <a:r>
              <a:rPr lang="en-US" dirty="0" smtClean="0"/>
              <a:t>Can you smell the garlic??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930" l="9972" r="899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87"/>
          <a:stretch/>
        </p:blipFill>
        <p:spPr bwMode="auto">
          <a:xfrm>
            <a:off x="30955" y="3810000"/>
            <a:ext cx="3474245" cy="282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ttps://upload.wikimedia.org/wikipedia/commons/4/49/Opened_garlic_bulb_with_garlic_clov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5" t="8463" r="24913" b="21552"/>
          <a:stretch/>
        </p:blipFill>
        <p:spPr bwMode="auto">
          <a:xfrm>
            <a:off x="3581400" y="3954642"/>
            <a:ext cx="2911366" cy="246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pixabay.com/static/uploads/photo/2013/07/12/15/35/balloon-150128_64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594494"/>
            <a:ext cx="2117834" cy="285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52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Isn’t all drinking water clean?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 you think tap water goes through a filtration process?*</a:t>
            </a:r>
          </a:p>
          <a:p>
            <a:r>
              <a:rPr lang="en-US" dirty="0" smtClean="0"/>
              <a:t>What would happen if water wasn’t filtered?*</a:t>
            </a:r>
          </a:p>
          <a:p>
            <a:r>
              <a:rPr lang="en-US" dirty="0" smtClean="0"/>
              <a:t>Are there places in the world where drinking water is not filtered?*</a:t>
            </a:r>
            <a:endParaRPr lang="en-US" dirty="0"/>
          </a:p>
        </p:txBody>
      </p:sp>
      <p:pic>
        <p:nvPicPr>
          <p:cNvPr id="8194" name="Picture 2" descr="http://www.distilledwaterassociation.org/wp-content/uploads/2013/08/Fotolia_49532769_Subscription_Monthly_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458381"/>
            <a:ext cx="2895600" cy="202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dirtywaterintheworld.weebly.com/uploads/1/9/4/3/19431141/9495604_ori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7" r="15015"/>
          <a:stretch/>
        </p:blipFill>
        <p:spPr bwMode="auto">
          <a:xfrm>
            <a:off x="4899547" y="4496323"/>
            <a:ext cx="2756847" cy="195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219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51" y="106680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sz="5400" dirty="0"/>
              <a:t>Two ways silver attacks bacterial </a:t>
            </a:r>
            <a:r>
              <a:rPr lang="en-US" sz="5400" dirty="0" smtClean="0"/>
              <a:t>cells…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4389120"/>
          </a:xfrm>
        </p:spPr>
        <p:txBody>
          <a:bodyPr/>
          <a:lstStyle/>
          <a:p>
            <a:r>
              <a:rPr lang="en-US" sz="2400" dirty="0" smtClean="0"/>
              <a:t>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 Way: It </a:t>
            </a:r>
            <a:r>
              <a:rPr lang="en-US" sz="2400" dirty="0"/>
              <a:t>interferes with the cells </a:t>
            </a:r>
            <a:r>
              <a:rPr lang="en-US" sz="3200" b="1" cap="all" dirty="0" smtClean="0">
                <a:ln w="90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METABOLISM</a:t>
            </a:r>
            <a:r>
              <a:rPr lang="en-US" sz="2400" dirty="0" smtClean="0"/>
              <a:t>, </a:t>
            </a:r>
            <a:r>
              <a:rPr lang="en-US" sz="2400" dirty="0"/>
              <a:t>leading to the overproduction of reactive and toxic oxygen compounds</a:t>
            </a:r>
          </a:p>
          <a:p>
            <a:pPr lvl="1"/>
            <a:r>
              <a:rPr lang="en-US" sz="2000" b="1" dirty="0" smtClean="0">
                <a:solidFill>
                  <a:srgbClr val="7030A0"/>
                </a:solidFill>
              </a:rPr>
              <a:t>Metabolism</a:t>
            </a:r>
            <a:r>
              <a:rPr lang="en-US" sz="2000" dirty="0" smtClean="0"/>
              <a:t>= converting the </a:t>
            </a:r>
            <a:r>
              <a:rPr lang="en-US" sz="2000" dirty="0"/>
              <a:t>fuel in the food we eat into the energy needed to power everything we do, from moving to thinking to growing. </a:t>
            </a:r>
            <a:endParaRPr lang="en-US" sz="20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39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1143000"/>
          </a:xfrm>
        </p:spPr>
        <p:txBody>
          <a:bodyPr>
            <a:noAutofit/>
          </a:bodyPr>
          <a:lstStyle/>
          <a:p>
            <a:r>
              <a:rPr lang="en-US" sz="4400" dirty="0"/>
              <a:t>1) </a:t>
            </a:r>
            <a:r>
              <a:rPr lang="en-US" sz="4400" dirty="0" smtClean="0"/>
              <a:t>Silver </a:t>
            </a:r>
            <a:r>
              <a:rPr lang="en-US" sz="4400" dirty="0"/>
              <a:t>makes the cell membrane</a:t>
            </a:r>
            <a:br>
              <a:rPr lang="en-US" sz="4400" dirty="0"/>
            </a:br>
            <a:r>
              <a:rPr lang="en-US" sz="4400" dirty="0"/>
              <a:t> more permeable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92680"/>
            <a:ext cx="8229600" cy="4389120"/>
          </a:xfrm>
        </p:spPr>
        <p:txBody>
          <a:bodyPr/>
          <a:lstStyle/>
          <a:p>
            <a:r>
              <a:rPr lang="en-US" dirty="0"/>
              <a:t>Bacterial membrane proteins contain sulfur that </a:t>
            </a:r>
            <a:r>
              <a:rPr lang="en-US" dirty="0" smtClean="0"/>
              <a:t>helps </a:t>
            </a:r>
            <a:r>
              <a:rPr lang="en-US" dirty="0"/>
              <a:t>them fold.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way it folds gives the bacteria its shape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 shape of the protein tells it what to do.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94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21920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4000" dirty="0"/>
              <a:t>1) </a:t>
            </a:r>
            <a:r>
              <a:rPr lang="en-US" sz="4000" dirty="0" smtClean="0"/>
              <a:t>Silver </a:t>
            </a:r>
            <a:r>
              <a:rPr lang="en-US" sz="4000" dirty="0"/>
              <a:t>makes the cell membrane</a:t>
            </a:r>
            <a:br>
              <a:rPr lang="en-US" sz="4000" dirty="0"/>
            </a:br>
            <a:r>
              <a:rPr lang="en-US" sz="4000" dirty="0"/>
              <a:t> more permeable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04800"/>
            <a:ext cx="3189003" cy="408511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23" y="1447800"/>
            <a:ext cx="5012377" cy="4953000"/>
          </a:xfrm>
        </p:spPr>
        <p:txBody>
          <a:bodyPr>
            <a:normAutofit/>
          </a:bodyPr>
          <a:lstStyle/>
          <a:p>
            <a:pPr lvl="1"/>
            <a:r>
              <a:rPr lang="en-US" dirty="0" smtClean="0"/>
              <a:t>Silver binds to the sulfur</a:t>
            </a:r>
          </a:p>
          <a:p>
            <a:pPr lvl="1"/>
            <a:r>
              <a:rPr lang="en-US" dirty="0" smtClean="0"/>
              <a:t>When silver binds to sulfur, proteins cannot fold correctly, therefore they cannot do their job!</a:t>
            </a:r>
          </a:p>
          <a:p>
            <a:pPr lvl="1"/>
            <a:r>
              <a:rPr lang="en-US" dirty="0" smtClean="0"/>
              <a:t>When the proteins are not folded correctly, they make the bacteria </a:t>
            </a:r>
            <a:r>
              <a:rPr lang="en-US" b="1" dirty="0" smtClean="0"/>
              <a:t>cell wall weaker</a:t>
            </a:r>
            <a:r>
              <a:rPr lang="en-US" dirty="0" smtClean="0"/>
              <a:t>.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7162800" y="3581400"/>
            <a:ext cx="0" cy="99060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 rot="20728424">
            <a:off x="5249884" y="2161793"/>
            <a:ext cx="847011" cy="13365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dirty="0" smtClean="0"/>
              <a:t>Ag</a:t>
            </a:r>
            <a:endParaRPr lang="en-US" sz="1500" dirty="0"/>
          </a:p>
        </p:txBody>
      </p:sp>
      <p:sp>
        <p:nvSpPr>
          <p:cNvPr id="55" name="Oval 54"/>
          <p:cNvSpPr/>
          <p:nvPr/>
        </p:nvSpPr>
        <p:spPr>
          <a:xfrm rot="17110482">
            <a:off x="5880345" y="3596371"/>
            <a:ext cx="807127" cy="1439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dirty="0" smtClean="0"/>
              <a:t>Ag</a:t>
            </a:r>
            <a:endParaRPr lang="en-US" sz="1500" dirty="0"/>
          </a:p>
        </p:txBody>
      </p:sp>
      <p:sp>
        <p:nvSpPr>
          <p:cNvPr id="56" name="Freeform 55"/>
          <p:cNvSpPr/>
          <p:nvPr/>
        </p:nvSpPr>
        <p:spPr>
          <a:xfrm>
            <a:off x="5867400" y="4419600"/>
            <a:ext cx="2971800" cy="2315688"/>
          </a:xfrm>
          <a:custGeom>
            <a:avLst/>
            <a:gdLst>
              <a:gd name="connsiteX0" fmla="*/ 356260 w 2671948"/>
              <a:gd name="connsiteY0" fmla="*/ 0 h 1829754"/>
              <a:gd name="connsiteX1" fmla="*/ 225631 w 2671948"/>
              <a:gd name="connsiteY1" fmla="*/ 23750 h 1829754"/>
              <a:gd name="connsiteX2" fmla="*/ 166254 w 2671948"/>
              <a:gd name="connsiteY2" fmla="*/ 95002 h 1829754"/>
              <a:gd name="connsiteX3" fmla="*/ 130629 w 2671948"/>
              <a:gd name="connsiteY3" fmla="*/ 118753 h 1829754"/>
              <a:gd name="connsiteX4" fmla="*/ 118753 w 2671948"/>
              <a:gd name="connsiteY4" fmla="*/ 154379 h 1829754"/>
              <a:gd name="connsiteX5" fmla="*/ 71252 w 2671948"/>
              <a:gd name="connsiteY5" fmla="*/ 225631 h 1829754"/>
              <a:gd name="connsiteX6" fmla="*/ 23751 w 2671948"/>
              <a:gd name="connsiteY6" fmla="*/ 368135 h 1829754"/>
              <a:gd name="connsiteX7" fmla="*/ 11875 w 2671948"/>
              <a:gd name="connsiteY7" fmla="*/ 403761 h 1829754"/>
              <a:gd name="connsiteX8" fmla="*/ 0 w 2671948"/>
              <a:gd name="connsiteY8" fmla="*/ 439387 h 1829754"/>
              <a:gd name="connsiteX9" fmla="*/ 225631 w 2671948"/>
              <a:gd name="connsiteY9" fmla="*/ 439387 h 1829754"/>
              <a:gd name="connsiteX10" fmla="*/ 261257 w 2671948"/>
              <a:gd name="connsiteY10" fmla="*/ 415636 h 1829754"/>
              <a:gd name="connsiteX11" fmla="*/ 368135 w 2671948"/>
              <a:gd name="connsiteY11" fmla="*/ 368135 h 1829754"/>
              <a:gd name="connsiteX12" fmla="*/ 391886 w 2671948"/>
              <a:gd name="connsiteY12" fmla="*/ 332509 h 1829754"/>
              <a:gd name="connsiteX13" fmla="*/ 463138 w 2671948"/>
              <a:gd name="connsiteY13" fmla="*/ 285007 h 1829754"/>
              <a:gd name="connsiteX14" fmla="*/ 641267 w 2671948"/>
              <a:gd name="connsiteY14" fmla="*/ 344384 h 1829754"/>
              <a:gd name="connsiteX15" fmla="*/ 676893 w 2671948"/>
              <a:gd name="connsiteY15" fmla="*/ 451262 h 1829754"/>
              <a:gd name="connsiteX16" fmla="*/ 688769 w 2671948"/>
              <a:gd name="connsiteY16" fmla="*/ 486888 h 1829754"/>
              <a:gd name="connsiteX17" fmla="*/ 676893 w 2671948"/>
              <a:gd name="connsiteY17" fmla="*/ 807522 h 1829754"/>
              <a:gd name="connsiteX18" fmla="*/ 676893 w 2671948"/>
              <a:gd name="connsiteY18" fmla="*/ 1092529 h 1829754"/>
              <a:gd name="connsiteX19" fmla="*/ 700644 w 2671948"/>
              <a:gd name="connsiteY19" fmla="*/ 1163781 h 1829754"/>
              <a:gd name="connsiteX20" fmla="*/ 712519 w 2671948"/>
              <a:gd name="connsiteY20" fmla="*/ 1199407 h 1829754"/>
              <a:gd name="connsiteX21" fmla="*/ 748145 w 2671948"/>
              <a:gd name="connsiteY21" fmla="*/ 1258784 h 1829754"/>
              <a:gd name="connsiteX22" fmla="*/ 771896 w 2671948"/>
              <a:gd name="connsiteY22" fmla="*/ 1330036 h 1829754"/>
              <a:gd name="connsiteX23" fmla="*/ 807522 w 2671948"/>
              <a:gd name="connsiteY23" fmla="*/ 1365662 h 1829754"/>
              <a:gd name="connsiteX24" fmla="*/ 855023 w 2671948"/>
              <a:gd name="connsiteY24" fmla="*/ 1425039 h 1829754"/>
              <a:gd name="connsiteX25" fmla="*/ 890649 w 2671948"/>
              <a:gd name="connsiteY25" fmla="*/ 1448789 h 1829754"/>
              <a:gd name="connsiteX26" fmla="*/ 950026 w 2671948"/>
              <a:gd name="connsiteY26" fmla="*/ 1520041 h 1829754"/>
              <a:gd name="connsiteX27" fmla="*/ 1021278 w 2671948"/>
              <a:gd name="connsiteY27" fmla="*/ 1567542 h 1829754"/>
              <a:gd name="connsiteX28" fmla="*/ 1092530 w 2671948"/>
              <a:gd name="connsiteY28" fmla="*/ 1615044 h 1829754"/>
              <a:gd name="connsiteX29" fmla="*/ 1163782 w 2671948"/>
              <a:gd name="connsiteY29" fmla="*/ 1638794 h 1829754"/>
              <a:gd name="connsiteX30" fmla="*/ 1698171 w 2671948"/>
              <a:gd name="connsiteY30" fmla="*/ 1662545 h 1829754"/>
              <a:gd name="connsiteX31" fmla="*/ 1769423 w 2671948"/>
              <a:gd name="connsiteY31" fmla="*/ 1674420 h 1829754"/>
              <a:gd name="connsiteX32" fmla="*/ 1864426 w 2671948"/>
              <a:gd name="connsiteY32" fmla="*/ 1686296 h 1829754"/>
              <a:gd name="connsiteX33" fmla="*/ 1935678 w 2671948"/>
              <a:gd name="connsiteY33" fmla="*/ 1710046 h 1829754"/>
              <a:gd name="connsiteX34" fmla="*/ 1971304 w 2671948"/>
              <a:gd name="connsiteY34" fmla="*/ 1721922 h 1829754"/>
              <a:gd name="connsiteX35" fmla="*/ 2006930 w 2671948"/>
              <a:gd name="connsiteY35" fmla="*/ 1757548 h 1829754"/>
              <a:gd name="connsiteX36" fmla="*/ 2113808 w 2671948"/>
              <a:gd name="connsiteY36" fmla="*/ 1793174 h 1829754"/>
              <a:gd name="connsiteX37" fmla="*/ 2220686 w 2671948"/>
              <a:gd name="connsiteY37" fmla="*/ 1805049 h 1829754"/>
              <a:gd name="connsiteX38" fmla="*/ 2446317 w 2671948"/>
              <a:gd name="connsiteY38" fmla="*/ 1828800 h 1829754"/>
              <a:gd name="connsiteX39" fmla="*/ 2671948 w 2671948"/>
              <a:gd name="connsiteY39" fmla="*/ 1828800 h 1829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671948" h="1829754">
                <a:moveTo>
                  <a:pt x="356260" y="0"/>
                </a:moveTo>
                <a:cubicBezTo>
                  <a:pt x="352234" y="503"/>
                  <a:pt x="250977" y="6852"/>
                  <a:pt x="225631" y="23750"/>
                </a:cubicBezTo>
                <a:cubicBezTo>
                  <a:pt x="167273" y="62655"/>
                  <a:pt x="210063" y="51192"/>
                  <a:pt x="166254" y="95002"/>
                </a:cubicBezTo>
                <a:cubicBezTo>
                  <a:pt x="156162" y="105094"/>
                  <a:pt x="142504" y="110836"/>
                  <a:pt x="130629" y="118753"/>
                </a:cubicBezTo>
                <a:cubicBezTo>
                  <a:pt x="126670" y="130628"/>
                  <a:pt x="124832" y="143437"/>
                  <a:pt x="118753" y="154379"/>
                </a:cubicBezTo>
                <a:cubicBezTo>
                  <a:pt x="104890" y="179332"/>
                  <a:pt x="71252" y="225631"/>
                  <a:pt x="71252" y="225631"/>
                </a:cubicBezTo>
                <a:lnTo>
                  <a:pt x="23751" y="368135"/>
                </a:lnTo>
                <a:lnTo>
                  <a:pt x="11875" y="403761"/>
                </a:lnTo>
                <a:lnTo>
                  <a:pt x="0" y="439387"/>
                </a:lnTo>
                <a:cubicBezTo>
                  <a:pt x="92435" y="462495"/>
                  <a:pt x="77877" y="464013"/>
                  <a:pt x="225631" y="439387"/>
                </a:cubicBezTo>
                <a:cubicBezTo>
                  <a:pt x="239709" y="437041"/>
                  <a:pt x="248215" y="421433"/>
                  <a:pt x="261257" y="415636"/>
                </a:cubicBezTo>
                <a:cubicBezTo>
                  <a:pt x="388450" y="359105"/>
                  <a:pt x="287506" y="421886"/>
                  <a:pt x="368135" y="368135"/>
                </a:cubicBezTo>
                <a:cubicBezTo>
                  <a:pt x="376052" y="356260"/>
                  <a:pt x="381145" y="341907"/>
                  <a:pt x="391886" y="332509"/>
                </a:cubicBezTo>
                <a:cubicBezTo>
                  <a:pt x="413368" y="313712"/>
                  <a:pt x="463138" y="285007"/>
                  <a:pt x="463138" y="285007"/>
                </a:cubicBezTo>
                <a:cubicBezTo>
                  <a:pt x="507762" y="293121"/>
                  <a:pt x="605531" y="290781"/>
                  <a:pt x="641267" y="344384"/>
                </a:cubicBezTo>
                <a:cubicBezTo>
                  <a:pt x="641270" y="344389"/>
                  <a:pt x="670954" y="433446"/>
                  <a:pt x="676893" y="451262"/>
                </a:cubicBezTo>
                <a:lnTo>
                  <a:pt x="688769" y="486888"/>
                </a:lnTo>
                <a:cubicBezTo>
                  <a:pt x="684810" y="593766"/>
                  <a:pt x="682995" y="700745"/>
                  <a:pt x="676893" y="807522"/>
                </a:cubicBezTo>
                <a:cubicBezTo>
                  <a:pt x="667134" y="978295"/>
                  <a:pt x="643168" y="845215"/>
                  <a:pt x="676893" y="1092529"/>
                </a:cubicBezTo>
                <a:cubicBezTo>
                  <a:pt x="680276" y="1117335"/>
                  <a:pt x="692727" y="1140030"/>
                  <a:pt x="700644" y="1163781"/>
                </a:cubicBezTo>
                <a:cubicBezTo>
                  <a:pt x="704602" y="1175656"/>
                  <a:pt x="706079" y="1188673"/>
                  <a:pt x="712519" y="1199407"/>
                </a:cubicBezTo>
                <a:cubicBezTo>
                  <a:pt x="724394" y="1219199"/>
                  <a:pt x="738594" y="1237771"/>
                  <a:pt x="748145" y="1258784"/>
                </a:cubicBezTo>
                <a:cubicBezTo>
                  <a:pt x="758505" y="1281575"/>
                  <a:pt x="754193" y="1312333"/>
                  <a:pt x="771896" y="1330036"/>
                </a:cubicBezTo>
                <a:cubicBezTo>
                  <a:pt x="783771" y="1341911"/>
                  <a:pt x="796463" y="1353023"/>
                  <a:pt x="807522" y="1365662"/>
                </a:cubicBezTo>
                <a:cubicBezTo>
                  <a:pt x="824213" y="1384737"/>
                  <a:pt x="837100" y="1407116"/>
                  <a:pt x="855023" y="1425039"/>
                </a:cubicBezTo>
                <a:cubicBezTo>
                  <a:pt x="865115" y="1435131"/>
                  <a:pt x="878774" y="1440872"/>
                  <a:pt x="890649" y="1448789"/>
                </a:cubicBezTo>
                <a:cubicBezTo>
                  <a:pt x="910603" y="1508648"/>
                  <a:pt x="889635" y="1468277"/>
                  <a:pt x="950026" y="1520041"/>
                </a:cubicBezTo>
                <a:cubicBezTo>
                  <a:pt x="1006633" y="1568561"/>
                  <a:pt x="960679" y="1547343"/>
                  <a:pt x="1021278" y="1567542"/>
                </a:cubicBezTo>
                <a:cubicBezTo>
                  <a:pt x="1045029" y="1583376"/>
                  <a:pt x="1065450" y="1606018"/>
                  <a:pt x="1092530" y="1615044"/>
                </a:cubicBezTo>
                <a:cubicBezTo>
                  <a:pt x="1116281" y="1622961"/>
                  <a:pt x="1139087" y="1634678"/>
                  <a:pt x="1163782" y="1638794"/>
                </a:cubicBezTo>
                <a:cubicBezTo>
                  <a:pt x="1387362" y="1676059"/>
                  <a:pt x="1210964" y="1650053"/>
                  <a:pt x="1698171" y="1662545"/>
                </a:cubicBezTo>
                <a:cubicBezTo>
                  <a:pt x="1721922" y="1666503"/>
                  <a:pt x="1745587" y="1671015"/>
                  <a:pt x="1769423" y="1674420"/>
                </a:cubicBezTo>
                <a:cubicBezTo>
                  <a:pt x="1801016" y="1678933"/>
                  <a:pt x="1833220" y="1679609"/>
                  <a:pt x="1864426" y="1686296"/>
                </a:cubicBezTo>
                <a:cubicBezTo>
                  <a:pt x="1888906" y="1691542"/>
                  <a:pt x="1911927" y="1702129"/>
                  <a:pt x="1935678" y="1710046"/>
                </a:cubicBezTo>
                <a:lnTo>
                  <a:pt x="1971304" y="1721922"/>
                </a:lnTo>
                <a:cubicBezTo>
                  <a:pt x="1983179" y="1733797"/>
                  <a:pt x="1993264" y="1747787"/>
                  <a:pt x="2006930" y="1757548"/>
                </a:cubicBezTo>
                <a:cubicBezTo>
                  <a:pt x="2041170" y="1782005"/>
                  <a:pt x="2072778" y="1787312"/>
                  <a:pt x="2113808" y="1793174"/>
                </a:cubicBezTo>
                <a:cubicBezTo>
                  <a:pt x="2149293" y="1798243"/>
                  <a:pt x="2185060" y="1801091"/>
                  <a:pt x="2220686" y="1805049"/>
                </a:cubicBezTo>
                <a:cubicBezTo>
                  <a:pt x="2312067" y="1835508"/>
                  <a:pt x="2266365" y="1823658"/>
                  <a:pt x="2446317" y="1828800"/>
                </a:cubicBezTo>
                <a:cubicBezTo>
                  <a:pt x="2521497" y="1830948"/>
                  <a:pt x="2596738" y="1828800"/>
                  <a:pt x="2671948" y="1828800"/>
                </a:cubicBezTo>
              </a:path>
            </a:pathLst>
          </a:custGeom>
          <a:noFill/>
          <a:ln w="762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019800" y="4389912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172246" y="4543800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</a:t>
            </a:r>
          </a:p>
        </p:txBody>
      </p:sp>
      <p:cxnSp>
        <p:nvCxnSpPr>
          <p:cNvPr id="59" name="Straight Connector 58"/>
          <p:cNvCxnSpPr/>
          <p:nvPr/>
        </p:nvCxnSpPr>
        <p:spPr>
          <a:xfrm>
            <a:off x="6223202" y="4576441"/>
            <a:ext cx="762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stCxn id="57" idx="1"/>
          </p:cNvCxnSpPr>
          <p:nvPr/>
        </p:nvCxnSpPr>
        <p:spPr>
          <a:xfrm flipV="1">
            <a:off x="6019800" y="4530243"/>
            <a:ext cx="82090" cy="135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6332522" y="4736892"/>
            <a:ext cx="38100" cy="38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V="1">
            <a:off x="7054137" y="6329116"/>
            <a:ext cx="207296" cy="507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7144327" y="6132526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</a:t>
            </a:r>
            <a:endParaRPr lang="en-US" sz="1400" dirty="0"/>
          </a:p>
        </p:txBody>
      </p:sp>
      <p:cxnSp>
        <p:nvCxnSpPr>
          <p:cNvPr id="64" name="Straight Connector 63"/>
          <p:cNvCxnSpPr/>
          <p:nvPr/>
        </p:nvCxnSpPr>
        <p:spPr>
          <a:xfrm flipV="1">
            <a:off x="7353299" y="6246818"/>
            <a:ext cx="190501" cy="395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6453925" y="5767425"/>
            <a:ext cx="200457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6273290" y="5635822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</a:t>
            </a:r>
            <a:endParaRPr lang="en-US" sz="1400" dirty="0"/>
          </a:p>
        </p:txBody>
      </p:sp>
      <p:cxnSp>
        <p:nvCxnSpPr>
          <p:cNvPr id="67" name="Straight Connector 66"/>
          <p:cNvCxnSpPr/>
          <p:nvPr/>
        </p:nvCxnSpPr>
        <p:spPr>
          <a:xfrm>
            <a:off x="6167054" y="5789710"/>
            <a:ext cx="1905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V="1">
            <a:off x="6615516" y="5173513"/>
            <a:ext cx="220569" cy="586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6724847" y="5019624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</a:t>
            </a:r>
            <a:endParaRPr lang="en-US" sz="1400" dirty="0"/>
          </a:p>
        </p:txBody>
      </p:sp>
      <p:cxnSp>
        <p:nvCxnSpPr>
          <p:cNvPr id="70" name="Straight Connector 69"/>
          <p:cNvCxnSpPr/>
          <p:nvPr/>
        </p:nvCxnSpPr>
        <p:spPr>
          <a:xfrm>
            <a:off x="6934489" y="5173513"/>
            <a:ext cx="190501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Oval 70"/>
          <p:cNvSpPr/>
          <p:nvPr/>
        </p:nvSpPr>
        <p:spPr>
          <a:xfrm>
            <a:off x="7063755" y="5097288"/>
            <a:ext cx="603399" cy="26977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Ag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7470700" y="6084698"/>
            <a:ext cx="603399" cy="26977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Ag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73" name="Oval 72"/>
          <p:cNvSpPr/>
          <p:nvPr/>
        </p:nvSpPr>
        <p:spPr>
          <a:xfrm>
            <a:off x="5601515" y="5653386"/>
            <a:ext cx="603399" cy="26977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Ag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 rot="1906217">
            <a:off x="6949736" y="2106696"/>
            <a:ext cx="807127" cy="1439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dirty="0" smtClean="0"/>
              <a:t>Ag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426870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6" grpId="0" animBg="1"/>
      <p:bldP spid="57" grpId="0"/>
      <p:bldP spid="58" grpId="0"/>
      <p:bldP spid="63" grpId="0"/>
      <p:bldP spid="66" grpId="0"/>
      <p:bldP spid="69" grpId="0"/>
      <p:bldP spid="71" grpId="0" animBg="1"/>
      <p:bldP spid="72" grpId="0" animBg="1"/>
      <p:bldP spid="73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>
            <a:noAutofit/>
          </a:bodyPr>
          <a:lstStyle/>
          <a:p>
            <a:r>
              <a:rPr lang="en-US" sz="4400" dirty="0"/>
              <a:t>2) Silver interferes with the cells </a:t>
            </a:r>
            <a:r>
              <a:rPr lang="en-US" sz="4400" dirty="0" smtClean="0"/>
              <a:t>metabolism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4320" lvl="2" indent="-274320">
              <a:buClr>
                <a:schemeClr val="accent3"/>
              </a:buClr>
              <a:buSzPct val="95000"/>
            </a:pPr>
            <a:r>
              <a:rPr lang="en-US" dirty="0"/>
              <a:t>Because silver has interacted with </a:t>
            </a:r>
            <a:r>
              <a:rPr lang="en-US" dirty="0" smtClean="0"/>
              <a:t>sulfur, </a:t>
            </a:r>
            <a:r>
              <a:rPr lang="en-US" dirty="0"/>
              <a:t>iron cannot bind to </a:t>
            </a:r>
            <a:r>
              <a:rPr lang="en-US" dirty="0" smtClean="0"/>
              <a:t>it</a:t>
            </a:r>
            <a:endParaRPr lang="en-US" dirty="0"/>
          </a:p>
          <a:p>
            <a:endParaRPr lang="en-US" dirty="0"/>
          </a:p>
        </p:txBody>
      </p:sp>
      <p:sp>
        <p:nvSpPr>
          <p:cNvPr id="6" name="Equal 5"/>
          <p:cNvSpPr/>
          <p:nvPr/>
        </p:nvSpPr>
        <p:spPr>
          <a:xfrm>
            <a:off x="5293518" y="5181600"/>
            <a:ext cx="457200" cy="381000"/>
          </a:xfrm>
          <a:prstGeom prst="mathEqual">
            <a:avLst>
              <a:gd name="adj1" fmla="val 23520"/>
              <a:gd name="adj2" fmla="val 179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8" r="50000"/>
          <a:stretch/>
        </p:blipFill>
        <p:spPr>
          <a:xfrm>
            <a:off x="7216239" y="4977807"/>
            <a:ext cx="708561" cy="10774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" t="4822" r="80277" b="-4822"/>
          <a:stretch/>
        </p:blipFill>
        <p:spPr>
          <a:xfrm>
            <a:off x="5979318" y="5025976"/>
            <a:ext cx="651164" cy="10774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438" y="3536867"/>
            <a:ext cx="3657600" cy="107743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" t="4822" r="80277" b="-4822"/>
          <a:stretch/>
        </p:blipFill>
        <p:spPr>
          <a:xfrm>
            <a:off x="1435671" y="4938344"/>
            <a:ext cx="651164" cy="107743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8" r="50000"/>
          <a:stretch/>
        </p:blipFill>
        <p:spPr>
          <a:xfrm>
            <a:off x="2877322" y="4938343"/>
            <a:ext cx="708561" cy="1077433"/>
          </a:xfrm>
          <a:prstGeom prst="rect">
            <a:avLst/>
          </a:prstGeom>
        </p:spPr>
      </p:pic>
      <p:sp>
        <p:nvSpPr>
          <p:cNvPr id="33" name="Oval 32"/>
          <p:cNvSpPr/>
          <p:nvPr/>
        </p:nvSpPr>
        <p:spPr>
          <a:xfrm rot="1787240">
            <a:off x="7459080" y="4948875"/>
            <a:ext cx="708759" cy="15420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Ag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9" name="Content Placeholder 2"/>
          <p:cNvSpPr txBox="1">
            <a:spLocks/>
          </p:cNvSpPr>
          <p:nvPr/>
        </p:nvSpPr>
        <p:spPr>
          <a:xfrm>
            <a:off x="457200" y="1930872"/>
            <a:ext cx="8229600" cy="172672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lvl="2" indent="-274320">
              <a:buClr>
                <a:schemeClr val="accent3"/>
              </a:buClr>
              <a:buSzPct val="95000"/>
            </a:pPr>
            <a:r>
              <a:rPr lang="en-US" dirty="0" smtClean="0"/>
              <a:t>Because silver has interacted with sulfur, iron cannot bind to it.</a:t>
            </a:r>
          </a:p>
          <a:p>
            <a:pPr marL="274320" lvl="2" indent="-274320">
              <a:buClr>
                <a:schemeClr val="accent3"/>
              </a:buClr>
              <a:buSzPct val="95000"/>
            </a:pPr>
            <a:r>
              <a:rPr lang="en-US" dirty="0" smtClean="0"/>
              <a:t>This interferes with the bacteria’s </a:t>
            </a:r>
            <a:r>
              <a:rPr lang="en-US" b="1" dirty="0" smtClean="0"/>
              <a:t>metabolism</a:t>
            </a:r>
            <a:r>
              <a:rPr lang="en-US" dirty="0" smtClean="0"/>
              <a:t>, which are </a:t>
            </a:r>
            <a:r>
              <a:rPr lang="en-US" dirty="0"/>
              <a:t>the chemical </a:t>
            </a:r>
            <a:r>
              <a:rPr lang="en-US" dirty="0" smtClean="0"/>
              <a:t>processes </a:t>
            </a:r>
            <a:r>
              <a:rPr lang="en-US" dirty="0"/>
              <a:t>that </a:t>
            </a:r>
            <a:r>
              <a:rPr lang="en-US" dirty="0" smtClean="0"/>
              <a:t>occur </a:t>
            </a:r>
            <a:r>
              <a:rPr lang="en-US" dirty="0"/>
              <a:t>within a living organism to maintain </a:t>
            </a:r>
            <a:r>
              <a:rPr lang="en-US" dirty="0" smtClean="0"/>
              <a:t>life.</a:t>
            </a:r>
            <a:endParaRPr lang="en-US" b="1" dirty="0"/>
          </a:p>
          <a:p>
            <a:pPr marL="274320" lvl="2" indent="-274320">
              <a:buClr>
                <a:schemeClr val="accent3"/>
              </a:buClr>
              <a:buSzPct val="95000"/>
            </a:pPr>
            <a:endParaRPr lang="en-US" dirty="0" smtClean="0"/>
          </a:p>
          <a:p>
            <a:endParaRPr lang="en-US" dirty="0"/>
          </a:p>
        </p:txBody>
      </p:sp>
      <p:sp>
        <p:nvSpPr>
          <p:cNvPr id="40" name="Oval 39"/>
          <p:cNvSpPr/>
          <p:nvPr/>
        </p:nvSpPr>
        <p:spPr>
          <a:xfrm>
            <a:off x="4150517" y="5105400"/>
            <a:ext cx="776439" cy="51499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Ag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223082" y="5018566"/>
            <a:ext cx="408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</a:t>
            </a:r>
            <a:endParaRPr lang="en-US" sz="4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585883" y="5008956"/>
            <a:ext cx="408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</a:t>
            </a:r>
            <a:endParaRPr lang="en-US" sz="4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206013" y="4343400"/>
            <a:ext cx="889987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 smtClean="0"/>
              <a:t>Fe-S Clusters</a:t>
            </a:r>
            <a:endParaRPr lang="en-US" sz="900" dirty="0"/>
          </a:p>
        </p:txBody>
      </p:sp>
      <p:sp>
        <p:nvSpPr>
          <p:cNvPr id="44" name="Content Placeholder 2"/>
          <p:cNvSpPr txBox="1">
            <a:spLocks/>
          </p:cNvSpPr>
          <p:nvPr/>
        </p:nvSpPr>
        <p:spPr>
          <a:xfrm>
            <a:off x="457200" y="1927328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lvl="2" indent="-274320">
              <a:buClr>
                <a:schemeClr val="accent3"/>
              </a:buClr>
              <a:buSzPct val="95000"/>
            </a:pPr>
            <a:r>
              <a:rPr lang="en-US" dirty="0" smtClean="0"/>
              <a:t>Because silver has interacted with sulfur, iron cannot bind to it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15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After silver stops the bacteria’s metabolism…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Now silver causes bacteria to produce toxic </a:t>
            </a:r>
            <a:r>
              <a:rPr lang="en-US" dirty="0" smtClean="0"/>
              <a:t>substances</a:t>
            </a:r>
            <a:endParaRPr lang="en-US" dirty="0"/>
          </a:p>
          <a:p>
            <a:pPr lvl="1"/>
            <a:r>
              <a:rPr lang="en-US" dirty="0"/>
              <a:t>Toxic substances= Reactive Oxygen </a:t>
            </a:r>
            <a:r>
              <a:rPr lang="en-US" dirty="0" smtClean="0"/>
              <a:t>Species</a:t>
            </a:r>
          </a:p>
          <a:p>
            <a:pPr lvl="2"/>
            <a:r>
              <a:rPr lang="en-US" dirty="0" smtClean="0"/>
              <a:t>These cause damage to the inside of bacteria cells which harm the DNA, proteins, and the membrane!</a:t>
            </a:r>
          </a:p>
          <a:p>
            <a:r>
              <a:rPr lang="en-US" dirty="0" smtClean="0"/>
              <a:t>Now bacteria cannot defend itself</a:t>
            </a:r>
            <a:endParaRPr lang="en-US" dirty="0"/>
          </a:p>
          <a:p>
            <a:pPr lvl="2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29200" y="4953000"/>
            <a:ext cx="373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example, if a quarterback’s offensive line was tackled, he would get sacked!</a:t>
            </a:r>
            <a:endParaRPr lang="en-US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588" y="1447800"/>
            <a:ext cx="1547812" cy="15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 descr="https://c1.staticflickr.com/9/8605/15566643088_efec469f9a_b.jpg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19"/>
          <a:stretch/>
        </p:blipFill>
        <p:spPr bwMode="auto">
          <a:xfrm>
            <a:off x="1143000" y="4419600"/>
            <a:ext cx="3657600" cy="231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7892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Review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is water filtered?</a:t>
            </a:r>
          </a:p>
          <a:p>
            <a:r>
              <a:rPr lang="en-US" dirty="0" smtClean="0"/>
              <a:t>How does pore size relate to water filtration?</a:t>
            </a:r>
          </a:p>
          <a:p>
            <a:r>
              <a:rPr lang="en-US" dirty="0" smtClean="0"/>
              <a:t>What role does silver play in water filtration?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09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Potatoes and Bacteria??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Scientists often use culture plates to grow bacteria because the plates are made with nutrients that bacteria can use.</a:t>
            </a:r>
          </a:p>
          <a:p>
            <a:r>
              <a:rPr lang="en-US" dirty="0" smtClean="0"/>
              <a:t>We can also find those nutrients in potatoes!</a:t>
            </a:r>
          </a:p>
          <a:p>
            <a:pPr lvl="1"/>
            <a:r>
              <a:rPr lang="en-US" dirty="0" smtClean="0"/>
              <a:t>So we can use potatoes to grow bacteria instead of using culture plates!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3844"/>
          <a:stretch/>
        </p:blipFill>
        <p:spPr bwMode="auto">
          <a:xfrm>
            <a:off x="1447800" y="4512556"/>
            <a:ext cx="2590800" cy="1686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>
            <a:stCxn id="8" idx="3"/>
          </p:cNvCxnSpPr>
          <p:nvPr/>
        </p:nvCxnSpPr>
        <p:spPr>
          <a:xfrm>
            <a:off x="1219200" y="5377934"/>
            <a:ext cx="1066800" cy="337066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6200" y="5193268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Colonies!</a:t>
            </a:r>
            <a:endParaRPr lang="en-US" dirty="0"/>
          </a:p>
        </p:txBody>
      </p:sp>
      <p:pic>
        <p:nvPicPr>
          <p:cNvPr id="8196" name="Picture 4" descr="https://upload.wikimedia.org/wikipedia/commons/4/47/Russet_potato_cultivar_with_sprouts.jpg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5" t="19117" r="1908" b="15154"/>
          <a:stretch/>
        </p:blipFill>
        <p:spPr bwMode="auto">
          <a:xfrm>
            <a:off x="4724400" y="4385118"/>
            <a:ext cx="3998794" cy="2322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upload.wikimedia.org/wikipedia/commons/7/73/Ecoli_colonie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5" b="99077" l="0" r="100000">
                        <a14:backgroundMark x1="2500" y1="1845" x2="9333" y2="8487"/>
                        <a14:backgroundMark x1="82167" y1="3506" x2="82167" y2="3506"/>
                        <a14:backgroundMark x1="66000" y1="1845" x2="97500" y2="197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928" y="0"/>
            <a:ext cx="2115403" cy="1910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17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8194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Water Filtration and Bacterial Growth on Potatoes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10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cew0022\AppData\Local\Temp\20151020_1645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80" r="23981"/>
          <a:stretch/>
        </p:blipFill>
        <p:spPr bwMode="auto">
          <a:xfrm rot="5400000">
            <a:off x="6454954" y="3813706"/>
            <a:ext cx="2380540" cy="294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cew0022\AppData\Local\Temp\20151020_16162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24" r="32863" b="7719"/>
          <a:stretch/>
        </p:blipFill>
        <p:spPr bwMode="auto">
          <a:xfrm rot="5400000">
            <a:off x="354403" y="3859603"/>
            <a:ext cx="2400153" cy="28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cew0022\AppData\Local\Temp\20151020_16211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95" t="12802" r="29011" b="10394"/>
          <a:stretch/>
        </p:blipFill>
        <p:spPr bwMode="auto">
          <a:xfrm rot="5400000">
            <a:off x="3392438" y="3849639"/>
            <a:ext cx="2359123" cy="289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cew0022\AppData\Local\Temp\20151020_16135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53" t="17113" r="25299" b="20674"/>
          <a:stretch/>
        </p:blipFill>
        <p:spPr bwMode="auto">
          <a:xfrm rot="5400000">
            <a:off x="3369108" y="1159308"/>
            <a:ext cx="2404872" cy="289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cew0022\AppData\Local\Temp\20151020_160759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25" t="14843" r="23923" b="12082"/>
          <a:stretch/>
        </p:blipFill>
        <p:spPr bwMode="auto">
          <a:xfrm rot="5400000">
            <a:off x="326820" y="1156136"/>
            <a:ext cx="2404872" cy="2869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00" t="38860" r="9386" b="27198"/>
          <a:stretch/>
        </p:blipFill>
        <p:spPr bwMode="auto">
          <a:xfrm>
            <a:off x="6161690" y="1405127"/>
            <a:ext cx="2956558" cy="2404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4592" y="635686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+mj-lt"/>
              </a:rPr>
              <a:t>Expected Outcomes After Filtration….</a:t>
            </a:r>
            <a:endParaRPr lang="en-US" sz="4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8880" y="3733800"/>
            <a:ext cx="2659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Cheesecloth Filter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36880" y="3733800"/>
            <a:ext cx="2659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Flour Sack Filter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84880" y="3733800"/>
            <a:ext cx="2659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Kitchen Towel Filter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6458803"/>
            <a:ext cx="2659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Dishcloth Filter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94080" y="6458803"/>
            <a:ext cx="2659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Coffee Filter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10400" y="6488668"/>
            <a:ext cx="2659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Filter paper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43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What do we see?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4389120"/>
          </a:xfrm>
        </p:spPr>
        <p:txBody>
          <a:bodyPr/>
          <a:lstStyle/>
          <a:p>
            <a:r>
              <a:rPr lang="en-US" dirty="0" smtClean="0"/>
              <a:t>What kind of differences do we see in each of these filters?</a:t>
            </a:r>
          </a:p>
          <a:p>
            <a:r>
              <a:rPr lang="en-US" dirty="0" smtClean="0"/>
              <a:t>Do some cloths seem to filter more of the dirt out?</a:t>
            </a:r>
          </a:p>
          <a:p>
            <a:r>
              <a:rPr lang="en-US" dirty="0" smtClean="0"/>
              <a:t>Has any of the color changed?</a:t>
            </a:r>
          </a:p>
          <a:p>
            <a:r>
              <a:rPr lang="en-US" dirty="0" smtClean="0"/>
              <a:t>What do you think we would need to do to see a more dramatic change?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5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Tap Water in the U.S.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Drinking water in the United States is among the safest in the world!</a:t>
            </a:r>
          </a:p>
          <a:p>
            <a:r>
              <a:rPr lang="en-US" dirty="0" smtClean="0"/>
              <a:t>Our water goes through a very specific filtration process</a:t>
            </a:r>
          </a:p>
          <a:p>
            <a:pPr lvl="1"/>
            <a:r>
              <a:rPr lang="en-US" dirty="0" smtClean="0"/>
              <a:t>Things are even added to make the water taste better!</a:t>
            </a:r>
            <a:endParaRPr lang="en-US" dirty="0"/>
          </a:p>
        </p:txBody>
      </p:sp>
      <p:pic>
        <p:nvPicPr>
          <p:cNvPr id="9218" name="Picture 2" descr="kid_water_fountain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825" y="4419600"/>
            <a:ext cx="2762250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161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cew0022\AppData\Local\Temp\IMG_31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4" t="27404"/>
          <a:stretch/>
        </p:blipFill>
        <p:spPr bwMode="auto">
          <a:xfrm>
            <a:off x="2438400" y="2514600"/>
            <a:ext cx="4079543" cy="2530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527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382000" cy="4693920"/>
          </a:xfrm>
        </p:spPr>
        <p:txBody>
          <a:bodyPr>
            <a:normAutofit lnSpcReduction="10000"/>
          </a:bodyPr>
          <a:lstStyle/>
          <a:p>
            <a:r>
              <a:rPr lang="en-US" sz="2200" dirty="0"/>
              <a:t>Information about drinking water: </a:t>
            </a:r>
            <a:r>
              <a:rPr lang="en-US" sz="2200" u="sng" dirty="0">
                <a:hlinkClick r:id="rId2"/>
              </a:rPr>
              <a:t>http://www.cdc.gov/healthywater/drinking/public/water_treatment.html</a:t>
            </a:r>
            <a:r>
              <a:rPr lang="en-US" sz="2200" dirty="0"/>
              <a:t> </a:t>
            </a:r>
            <a:endParaRPr lang="en-US" sz="2200" dirty="0" smtClean="0"/>
          </a:p>
          <a:p>
            <a:r>
              <a:rPr lang="en-US" sz="2200" dirty="0"/>
              <a:t>Information on China and their drinking water: </a:t>
            </a:r>
            <a:r>
              <a:rPr lang="en-US" sz="2200" u="sng" dirty="0">
                <a:hlinkClick r:id="rId3"/>
              </a:rPr>
              <a:t>http://www.naturalnews.com/045089_industrial_pollution_China_drinking_water.html#</a:t>
            </a:r>
            <a:r>
              <a:rPr lang="en-US" sz="2200" dirty="0"/>
              <a:t> ; </a:t>
            </a:r>
            <a:r>
              <a:rPr lang="en-US" sz="2200" u="sng" dirty="0">
                <a:hlinkClick r:id="rId4"/>
              </a:rPr>
              <a:t>http://</a:t>
            </a:r>
            <a:r>
              <a:rPr lang="en-US" sz="2200" u="sng" dirty="0" smtClean="0">
                <a:hlinkClick r:id="rId4"/>
              </a:rPr>
              <a:t>www.chinatravel.com/facts/drinking-water.htm</a:t>
            </a:r>
            <a:endParaRPr lang="en-US" sz="2200" u="sng" dirty="0" smtClean="0"/>
          </a:p>
          <a:p>
            <a:r>
              <a:rPr lang="en-US" sz="2200" dirty="0"/>
              <a:t>Video about the drinkable book: </a:t>
            </a:r>
            <a:r>
              <a:rPr lang="en-US" sz="2200" u="sng" dirty="0">
                <a:hlinkClick r:id="rId5"/>
              </a:rPr>
              <a:t>https://</a:t>
            </a:r>
            <a:r>
              <a:rPr lang="en-US" sz="2200" u="sng" dirty="0" smtClean="0">
                <a:hlinkClick r:id="rId5"/>
              </a:rPr>
              <a:t>drinkablebook.tilt.com/the-drinkable-book</a:t>
            </a:r>
            <a:endParaRPr lang="en-US" sz="2200" u="sng" dirty="0" smtClean="0"/>
          </a:p>
          <a:p>
            <a:r>
              <a:rPr lang="en-US" sz="2200" dirty="0"/>
              <a:t>Interactive nanoscale graphic: </a:t>
            </a:r>
            <a:r>
              <a:rPr lang="en-US" sz="2200" dirty="0">
                <a:hlinkClick r:id="rId6"/>
              </a:rPr>
              <a:t>http://learn.genetics.utah.edu/content/cells/scale/</a:t>
            </a:r>
            <a:r>
              <a:rPr lang="en-US" sz="2200" dirty="0"/>
              <a:t> </a:t>
            </a:r>
            <a:endParaRPr lang="en-US" sz="2200" dirty="0" smtClean="0"/>
          </a:p>
          <a:p>
            <a:r>
              <a:rPr lang="en-US" sz="2200" dirty="0"/>
              <a:t>Nano silver killing bacteria video: </a:t>
            </a:r>
            <a:r>
              <a:rPr lang="en-US" sz="2200" dirty="0">
                <a:hlinkClick r:id="rId7"/>
              </a:rPr>
              <a:t>https://www.youtube.com/watch?v=hhOwSQriB8E</a:t>
            </a:r>
            <a:r>
              <a:rPr lang="en-US" sz="2200" dirty="0"/>
              <a:t> </a:t>
            </a:r>
            <a:endParaRPr lang="en-US" sz="2200" dirty="0" smtClean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34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Helpful Links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fontAlgn="base"/>
            <a:r>
              <a:rPr lang="en-US" sz="2800" dirty="0"/>
              <a:t>Silver Antimicrobial Ions &amp; Bacteria video: </a:t>
            </a:r>
            <a:r>
              <a:rPr lang="en-US" sz="2800" dirty="0">
                <a:hlinkClick r:id="rId2"/>
              </a:rPr>
              <a:t>https://youtu.be/NYDOZzpH99E</a:t>
            </a:r>
            <a:r>
              <a:rPr lang="en-US" sz="2800" dirty="0"/>
              <a:t> </a:t>
            </a:r>
          </a:p>
          <a:p>
            <a:pPr fontAlgn="base"/>
            <a:r>
              <a:rPr lang="en-US" sz="2800" dirty="0" smtClean="0"/>
              <a:t>How Silver Kills Bacteria Webpage: </a:t>
            </a:r>
            <a:r>
              <a:rPr lang="en-US" sz="2800" dirty="0" smtClean="0">
                <a:hlinkClick r:id="rId3"/>
              </a:rPr>
              <a:t>http</a:t>
            </a:r>
            <a:r>
              <a:rPr lang="en-US" sz="2800" dirty="0">
                <a:hlinkClick r:id="rId3"/>
              </a:rPr>
              <a:t>://</a:t>
            </a:r>
            <a:r>
              <a:rPr lang="en-US" sz="2800" dirty="0" smtClean="0">
                <a:hlinkClick r:id="rId3"/>
              </a:rPr>
              <a:t>www.bullionstreet.com/news/how-silver-kills-bacteria-finally-revealed/5042</a:t>
            </a:r>
            <a:endParaRPr lang="en-US" sz="2800" dirty="0">
              <a:hlinkClick r:id="rId4"/>
            </a:endParaRPr>
          </a:p>
          <a:p>
            <a:pPr fontAlgn="base"/>
            <a:r>
              <a:rPr lang="en-US" sz="2800" dirty="0" smtClean="0"/>
              <a:t>NiseNet</a:t>
            </a:r>
            <a:r>
              <a:rPr lang="en-US" sz="2800" dirty="0"/>
              <a:t> </a:t>
            </a:r>
            <a:r>
              <a:rPr lang="en-US" sz="2800" dirty="0" smtClean="0"/>
              <a:t>Water Filtration Lesson Plan: </a:t>
            </a:r>
            <a:r>
              <a:rPr lang="en-US" sz="2800" dirty="0" smtClean="0">
                <a:hlinkClick r:id="rId4"/>
              </a:rPr>
              <a:t>http</a:t>
            </a:r>
            <a:r>
              <a:rPr lang="en-US" sz="2800" dirty="0">
                <a:hlinkClick r:id="rId4"/>
              </a:rPr>
              <a:t>://www.nisenet.org/catalog/programs/cleaning_our_water_nanotechnology</a:t>
            </a:r>
            <a:r>
              <a:rPr lang="en-US" sz="2800" dirty="0"/>
              <a:t> </a:t>
            </a:r>
            <a:endParaRPr lang="en-US" sz="2800" dirty="0" smtClean="0"/>
          </a:p>
          <a:p>
            <a:pPr fontAlgn="base"/>
            <a:r>
              <a:rPr lang="en-US" sz="2800" dirty="0" smtClean="0"/>
              <a:t>Flocculation: Making clean water: </a:t>
            </a:r>
            <a:r>
              <a:rPr lang="en-US" sz="2800" dirty="0" smtClean="0">
                <a:hlinkClick r:id="rId5"/>
              </a:rPr>
              <a:t>https</a:t>
            </a:r>
            <a:r>
              <a:rPr lang="en-US" sz="2800" dirty="0">
                <a:hlinkClick r:id="rId5"/>
              </a:rPr>
              <a:t>://</a:t>
            </a:r>
            <a:r>
              <a:rPr lang="en-US" sz="2800" dirty="0" smtClean="0">
                <a:hlinkClick r:id="rId5"/>
              </a:rPr>
              <a:t>www.khanacademy.org/partner-content/mit-k12/mit-k12-materials/v/flocculation</a:t>
            </a:r>
            <a:endParaRPr lang="en-US" sz="2800" dirty="0" smtClean="0"/>
          </a:p>
          <a:p>
            <a:pPr fontAlgn="base"/>
            <a:r>
              <a:rPr lang="en-US" sz="2800" dirty="0" smtClean="0"/>
              <a:t>The water cycle: </a:t>
            </a:r>
            <a:r>
              <a:rPr lang="en-US" sz="2800" dirty="0" smtClean="0">
                <a:hlinkClick r:id="rId6"/>
              </a:rPr>
              <a:t>http</a:t>
            </a:r>
            <a:r>
              <a:rPr lang="en-US" sz="2800" dirty="0">
                <a:hlinkClick r:id="rId6"/>
              </a:rPr>
              <a:t>://climate.ncsu.edu/edu/k12/.</a:t>
            </a:r>
            <a:r>
              <a:rPr lang="en-US" sz="2800" dirty="0" smtClean="0">
                <a:hlinkClick r:id="rId6"/>
              </a:rPr>
              <a:t>watercycle</a:t>
            </a:r>
            <a:endParaRPr lang="en-US" sz="2800" dirty="0" smtClean="0"/>
          </a:p>
          <a:p>
            <a:pPr fontAlgn="base"/>
            <a:r>
              <a:rPr lang="en-US" sz="2800" dirty="0" smtClean="0"/>
              <a:t>Nanotechnology for clean water: Facts and Figures: </a:t>
            </a:r>
            <a:r>
              <a:rPr lang="en-US" sz="2800" dirty="0" smtClean="0">
                <a:hlinkClick r:id="rId7"/>
              </a:rPr>
              <a:t>http</a:t>
            </a:r>
            <a:r>
              <a:rPr lang="en-US" sz="2800" dirty="0">
                <a:hlinkClick r:id="rId7"/>
              </a:rPr>
              <a:t>://</a:t>
            </a:r>
            <a:r>
              <a:rPr lang="en-US" sz="2800" dirty="0" smtClean="0">
                <a:hlinkClick r:id="rId7"/>
              </a:rPr>
              <a:t>www.scidev.net/global/water/feature/nanotechnology-for-clean-water-facts-and-figures.html</a:t>
            </a:r>
            <a:endParaRPr lang="en-US" sz="2800" dirty="0" smtClean="0"/>
          </a:p>
          <a:p>
            <a:pPr fontAlgn="base"/>
            <a:r>
              <a:rPr lang="en-US" sz="2800" dirty="0"/>
              <a:t>Water Filtration and Purity of Water (Middle and High School curriculum lesson</a:t>
            </a:r>
            <a:r>
              <a:rPr lang="en-US" sz="2800" dirty="0" smtClean="0"/>
              <a:t>): </a:t>
            </a:r>
            <a:r>
              <a:rPr lang="en-US" sz="2800" dirty="0" smtClean="0">
                <a:hlinkClick r:id="rId8"/>
              </a:rPr>
              <a:t>http</a:t>
            </a:r>
            <a:r>
              <a:rPr lang="en-US" sz="2800" dirty="0">
                <a:hlinkClick r:id="rId8"/>
              </a:rPr>
              <a:t>://</a:t>
            </a:r>
            <a:r>
              <a:rPr lang="en-US" sz="2800" dirty="0" smtClean="0">
                <a:hlinkClick r:id="rId8"/>
              </a:rPr>
              <a:t>nisenet.org/catalog/water-filtration-and-purity-water-middle-and-high-school-curriculum-lesson</a:t>
            </a:r>
            <a:endParaRPr lang="en-US" sz="2800" dirty="0" smtClean="0"/>
          </a:p>
          <a:p>
            <a:pPr fontAlgn="base"/>
            <a:r>
              <a:rPr lang="en-US" sz="2800" dirty="0"/>
              <a:t>Eliminating water-borne bacteria with pages from The Drinkable Book could save </a:t>
            </a:r>
            <a:r>
              <a:rPr lang="en-US" sz="2800" dirty="0" smtClean="0"/>
              <a:t>lives: </a:t>
            </a:r>
            <a:r>
              <a:rPr lang="en-US" sz="2800" dirty="0" smtClean="0">
                <a:hlinkClick r:id="rId9"/>
              </a:rPr>
              <a:t>https</a:t>
            </a:r>
            <a:r>
              <a:rPr lang="en-US" sz="2800" dirty="0">
                <a:hlinkClick r:id="rId9"/>
              </a:rPr>
              <a:t>://www.youtube.com/watch?v=BeS9y6Qffc4</a:t>
            </a:r>
            <a:endParaRPr lang="en-US" sz="2800" dirty="0"/>
          </a:p>
          <a:p>
            <a:pPr fontAlgn="base"/>
            <a:r>
              <a:rPr lang="en-US" sz="2800" dirty="0"/>
              <a:t>Microwave-assisted incorporation of silver nanoparticles in paper for point-of-use water purification (Theresa A. </a:t>
            </a:r>
            <a:r>
              <a:rPr lang="en-US" sz="2800" dirty="0" err="1"/>
              <a:t>Dankovich</a:t>
            </a:r>
            <a:r>
              <a:rPr lang="en-US" sz="2800" dirty="0"/>
              <a:t>)</a:t>
            </a:r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37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 smtClean="0"/>
              <a:t>Photo Citations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105400"/>
          </a:xfrm>
        </p:spPr>
        <p:txBody>
          <a:bodyPr>
            <a:normAutofit fontScale="85000" lnSpcReduction="20000"/>
          </a:bodyPr>
          <a:lstStyle/>
          <a:p>
            <a:r>
              <a:rPr lang="en-US" sz="1600" dirty="0" smtClean="0"/>
              <a:t>Cover photo of water fall: </a:t>
            </a:r>
            <a:r>
              <a:rPr lang="en-US" sz="1600" dirty="0">
                <a:hlinkClick r:id="rId3"/>
              </a:rPr>
              <a:t>https://</a:t>
            </a:r>
            <a:r>
              <a:rPr lang="en-US" sz="1600" dirty="0" smtClean="0">
                <a:hlinkClick r:id="rId3"/>
              </a:rPr>
              <a:t>unsplash.com/photos/kDj82KFbRvU/download</a:t>
            </a:r>
            <a:r>
              <a:rPr lang="en-US" sz="1600" dirty="0" smtClean="0"/>
              <a:t> </a:t>
            </a:r>
          </a:p>
          <a:p>
            <a:r>
              <a:rPr lang="en-US" sz="1600" dirty="0"/>
              <a:t>Photo of dirty and clean water: </a:t>
            </a:r>
            <a:r>
              <a:rPr lang="en-US" sz="1600" u="sng" dirty="0">
                <a:hlinkClick r:id="rId4"/>
              </a:rPr>
              <a:t>http://diyprepping.com/tag/clean-water/</a:t>
            </a:r>
            <a:r>
              <a:rPr lang="en-US" sz="1600" dirty="0"/>
              <a:t> </a:t>
            </a:r>
          </a:p>
          <a:p>
            <a:r>
              <a:rPr lang="en-US" sz="1600" dirty="0" smtClean="0"/>
              <a:t>Photo </a:t>
            </a:r>
            <a:r>
              <a:rPr lang="en-US" sz="1600" dirty="0"/>
              <a:t>of tap water: </a:t>
            </a:r>
            <a:r>
              <a:rPr lang="en-US" sz="1600" u="sng" dirty="0">
                <a:hlinkClick r:id="rId5"/>
              </a:rPr>
              <a:t>http://www.distilledwaterassociation.org/bottled-water-vs-tap-water-drink-it-with-or-without-poop/</a:t>
            </a:r>
            <a:r>
              <a:rPr lang="en-US" sz="1600" dirty="0"/>
              <a:t> </a:t>
            </a:r>
          </a:p>
          <a:p>
            <a:r>
              <a:rPr lang="en-US" sz="1600" dirty="0"/>
              <a:t>Photo of bacteria in dirty water: </a:t>
            </a:r>
            <a:r>
              <a:rPr lang="en-US" sz="1600" u="sng" dirty="0">
                <a:hlinkClick r:id="rId6"/>
              </a:rPr>
              <a:t>http://dirtywaterintheworld.weebly.com/illness-and-disease.html</a:t>
            </a:r>
            <a:r>
              <a:rPr lang="en-US" sz="1600" dirty="0"/>
              <a:t> </a:t>
            </a:r>
          </a:p>
          <a:p>
            <a:r>
              <a:rPr lang="en-US" sz="1600" dirty="0"/>
              <a:t>Water fountain photo: </a:t>
            </a:r>
            <a:r>
              <a:rPr lang="en-US" sz="1600" u="sng" dirty="0">
                <a:hlinkClick r:id="rId7"/>
              </a:rPr>
              <a:t>http://coloradobip.sgm-inc.com/</a:t>
            </a:r>
            <a:r>
              <a:rPr lang="en-US" sz="1600" dirty="0"/>
              <a:t> </a:t>
            </a:r>
          </a:p>
          <a:p>
            <a:r>
              <a:rPr lang="en-US" sz="1600" dirty="0" smtClean="0"/>
              <a:t>Fishing </a:t>
            </a:r>
            <a:r>
              <a:rPr lang="en-US" sz="1600" dirty="0"/>
              <a:t>in a dirty river picture: </a:t>
            </a:r>
            <a:r>
              <a:rPr lang="en-US" sz="1600" u="sng" dirty="0">
                <a:hlinkClick r:id="rId8"/>
              </a:rPr>
              <a:t>http://en.mercopress.com/2009/12/04/china-attacks-water-pollution-and-plans-massive-investments</a:t>
            </a:r>
            <a:r>
              <a:rPr lang="en-US" sz="1600" dirty="0"/>
              <a:t> </a:t>
            </a:r>
          </a:p>
          <a:p>
            <a:r>
              <a:rPr lang="en-US" sz="1600" dirty="0"/>
              <a:t>Chart about </a:t>
            </a:r>
            <a:r>
              <a:rPr lang="en-US" sz="1600" dirty="0" smtClean="0"/>
              <a:t>contaminated water </a:t>
            </a:r>
            <a:r>
              <a:rPr lang="en-US" sz="1600" dirty="0"/>
              <a:t>in China: </a:t>
            </a:r>
            <a:r>
              <a:rPr lang="en-US" sz="1600" u="sng" dirty="0">
                <a:hlinkClick r:id="rId9"/>
              </a:rPr>
              <a:t>http://www.100smarterlivingideas.com/drinkable-book/</a:t>
            </a:r>
            <a:r>
              <a:rPr lang="en-US" sz="1600" dirty="0"/>
              <a:t> </a:t>
            </a:r>
            <a:endParaRPr lang="en-US" sz="1600" dirty="0" smtClean="0"/>
          </a:p>
          <a:p>
            <a:r>
              <a:rPr lang="en-US" sz="1600" dirty="0" smtClean="0"/>
              <a:t>China smog picture:</a:t>
            </a:r>
            <a:r>
              <a:rPr lang="en-US" sz="1600" dirty="0" smtClean="0">
                <a:solidFill>
                  <a:srgbClr val="FF9933"/>
                </a:solidFill>
              </a:rPr>
              <a:t> </a:t>
            </a:r>
            <a:r>
              <a:rPr lang="en-US" sz="1500" u="sng" dirty="0">
                <a:solidFill>
                  <a:srgbClr val="FF9933"/>
                </a:solidFill>
                <a:hlinkClick r:id="rId10"/>
              </a:rPr>
              <a:t>http://</a:t>
            </a:r>
            <a:r>
              <a:rPr lang="en-US" sz="1500" u="sng" dirty="0" smtClean="0">
                <a:solidFill>
                  <a:srgbClr val="FF9933"/>
                </a:solidFill>
                <a:hlinkClick r:id="rId10"/>
              </a:rPr>
              <a:t>news.asiaone.com/news/business/chinas-smog-driving-top-foreign-talent-away-us-business-survey</a:t>
            </a:r>
            <a:r>
              <a:rPr lang="en-US" sz="1500" dirty="0" smtClean="0"/>
              <a:t> ; </a:t>
            </a:r>
            <a:r>
              <a:rPr lang="en-US" sz="1500" u="sng" dirty="0" smtClean="0">
                <a:solidFill>
                  <a:srgbClr val="FF9933"/>
                </a:solidFill>
              </a:rPr>
              <a:t>http://www.cnn.com/2014/01/06/opinion/china-pollution-opinion-taoxie/index.html</a:t>
            </a:r>
            <a:endParaRPr lang="en-US" sz="1600" dirty="0"/>
          </a:p>
          <a:p>
            <a:r>
              <a:rPr lang="en-US" sz="1600" dirty="0"/>
              <a:t>Chart about U.S. and China relations: </a:t>
            </a:r>
            <a:r>
              <a:rPr lang="en-US" sz="1600" u="sng" dirty="0">
                <a:hlinkClick r:id="rId11"/>
              </a:rPr>
              <a:t>http://www.americanmanufacturing.org/blog/entry/the-u.s.-imports-a-lot-of-food-from-china-and-you-might-be-surprised-whats</a:t>
            </a:r>
            <a:r>
              <a:rPr lang="en-US" sz="1600" dirty="0"/>
              <a:t> </a:t>
            </a:r>
          </a:p>
          <a:p>
            <a:r>
              <a:rPr lang="en-US" sz="1600" dirty="0"/>
              <a:t>The drinkable book picture: </a:t>
            </a:r>
            <a:r>
              <a:rPr lang="en-US" sz="1600" u="sng" dirty="0">
                <a:hlinkClick r:id="rId12"/>
              </a:rPr>
              <a:t>http://waterislife.com/clean-water/new-technology</a:t>
            </a:r>
            <a:r>
              <a:rPr lang="en-US" sz="1600" dirty="0"/>
              <a:t> </a:t>
            </a:r>
          </a:p>
          <a:p>
            <a:r>
              <a:rPr lang="en-US" sz="1600" dirty="0" smtClean="0"/>
              <a:t>Picture </a:t>
            </a:r>
            <a:r>
              <a:rPr lang="en-US" sz="1600" dirty="0"/>
              <a:t>of President Obama drinking water: </a:t>
            </a:r>
            <a:r>
              <a:rPr lang="en-US" sz="1600" u="sng" dirty="0">
                <a:hlinkClick r:id="rId13"/>
              </a:rPr>
              <a:t>http://www.zimbio.com/pictures/tR_OFqNkpP7/Gordon+Brown+President+Obama+Hold+Talks+Foreign/1ZKzlHBd7Jc/Barack+Obama</a:t>
            </a:r>
            <a:r>
              <a:rPr lang="en-US" sz="1600" dirty="0"/>
              <a:t> </a:t>
            </a:r>
          </a:p>
          <a:p>
            <a:r>
              <a:rPr lang="en-US" sz="1600" dirty="0"/>
              <a:t>Nanotechnology chalkboard photo: </a:t>
            </a:r>
            <a:r>
              <a:rPr lang="en-US" sz="1600" u="sng" dirty="0">
                <a:hlinkClick r:id="rId14"/>
              </a:rPr>
              <a:t>http://www.nanotechproject.org/topics/nano101/</a:t>
            </a:r>
            <a:r>
              <a:rPr lang="en-US" sz="1600" dirty="0"/>
              <a:t> </a:t>
            </a:r>
          </a:p>
          <a:p>
            <a:r>
              <a:rPr lang="en-US" sz="1600" dirty="0" smtClean="0"/>
              <a:t>Fingernail photo: </a:t>
            </a:r>
            <a:r>
              <a:rPr lang="en-US" sz="1600" dirty="0">
                <a:hlinkClick r:id="rId15"/>
              </a:rPr>
              <a:t>https://commons.wikimedia.org/wiki/File:Ongle_du_doigt_de_la_main_-_</a:t>
            </a:r>
            <a:r>
              <a:rPr lang="en-US" sz="1600" dirty="0" smtClean="0">
                <a:hlinkClick r:id="rId15"/>
              </a:rPr>
              <a:t>Fingernail_hand.jpg</a:t>
            </a:r>
            <a:r>
              <a:rPr lang="en-US" sz="1600" dirty="0" smtClean="0"/>
              <a:t> </a:t>
            </a:r>
          </a:p>
          <a:p>
            <a:r>
              <a:rPr lang="en-US" sz="1600" dirty="0" smtClean="0"/>
              <a:t>Earth photo: </a:t>
            </a:r>
            <a:r>
              <a:rPr lang="en-US" sz="1600" dirty="0" smtClean="0">
                <a:hlinkClick r:id="rId16"/>
              </a:rPr>
              <a:t>http</a:t>
            </a:r>
            <a:r>
              <a:rPr lang="en-US" sz="1600" dirty="0">
                <a:hlinkClick r:id="rId16"/>
              </a:rPr>
              <a:t>://</a:t>
            </a:r>
            <a:r>
              <a:rPr lang="en-US" sz="1600" dirty="0" smtClean="0">
                <a:hlinkClick r:id="rId16"/>
              </a:rPr>
              <a:t>www.solstation.com/stars/earth.htm</a:t>
            </a:r>
            <a:endParaRPr lang="en-US" sz="1600" dirty="0" smtClean="0"/>
          </a:p>
          <a:p>
            <a:r>
              <a:rPr lang="en-US" sz="1600" dirty="0" smtClean="0"/>
              <a:t>Tennis ball picture: </a:t>
            </a:r>
            <a:r>
              <a:rPr lang="en-US" sz="1600" dirty="0" smtClean="0">
                <a:hlinkClick r:id="rId17"/>
              </a:rPr>
              <a:t>http</a:t>
            </a:r>
            <a:r>
              <a:rPr lang="en-US" sz="1600" dirty="0">
                <a:hlinkClick r:id="rId17"/>
              </a:rPr>
              <a:t>://</a:t>
            </a:r>
            <a:r>
              <a:rPr lang="en-US" sz="1600" dirty="0" smtClean="0">
                <a:hlinkClick r:id="rId17"/>
              </a:rPr>
              <a:t>www.clipartbest.com/tennis-ball-picture</a:t>
            </a:r>
            <a:endParaRPr lang="en-US" sz="1600" dirty="0" smtClean="0"/>
          </a:p>
          <a:p>
            <a:r>
              <a:rPr lang="en-US" sz="1600" dirty="0" smtClean="0"/>
              <a:t>Magnifying glass photo: </a:t>
            </a:r>
            <a:r>
              <a:rPr lang="en-US" sz="1600" dirty="0" smtClean="0">
                <a:hlinkClick r:id="rId18"/>
              </a:rPr>
              <a:t>http</a:t>
            </a:r>
            <a:r>
              <a:rPr lang="en-US" sz="1600" dirty="0">
                <a:hlinkClick r:id="rId18"/>
              </a:rPr>
              <a:t>://</a:t>
            </a:r>
            <a:r>
              <a:rPr lang="en-US" sz="1600" dirty="0" smtClean="0">
                <a:hlinkClick r:id="rId18"/>
              </a:rPr>
              <a:t>www.clipartpanda.com/categories/magnifying-glass-clipart-transparent-background</a:t>
            </a:r>
            <a:r>
              <a:rPr lang="en-US" sz="1600" dirty="0" smtClean="0"/>
              <a:t> </a:t>
            </a:r>
          </a:p>
          <a:p>
            <a:endParaRPr lang="en-US" sz="1200" dirty="0" smtClean="0"/>
          </a:p>
          <a:p>
            <a:endParaRPr lang="en-US" sz="1600" dirty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9134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534400" cy="685800"/>
          </a:xfrm>
        </p:spPr>
        <p:txBody>
          <a:bodyPr>
            <a:noAutofit/>
          </a:bodyPr>
          <a:lstStyle/>
          <a:p>
            <a:r>
              <a:rPr lang="en-US" dirty="0" smtClean="0"/>
              <a:t>Photo Citations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410200"/>
          </a:xfrm>
        </p:spPr>
        <p:txBody>
          <a:bodyPr>
            <a:normAutofit/>
          </a:bodyPr>
          <a:lstStyle/>
          <a:p>
            <a:r>
              <a:rPr lang="en-US" sz="1400" dirty="0"/>
              <a:t>Camel in needle pictures: </a:t>
            </a:r>
            <a:r>
              <a:rPr lang="en-US" sz="1400" dirty="0">
                <a:hlinkClick r:id="rId3"/>
              </a:rPr>
              <a:t>http://</a:t>
            </a:r>
            <a:r>
              <a:rPr lang="en-US" sz="1400" dirty="0" smtClean="0">
                <a:hlinkClick r:id="rId3"/>
              </a:rPr>
              <a:t>wilfullyobscure.blogspot.com/2011/01/brian-eno-needles-in-camels-eye.html</a:t>
            </a:r>
            <a:r>
              <a:rPr lang="en-US" sz="1400" dirty="0" smtClean="0"/>
              <a:t> ; </a:t>
            </a:r>
            <a:r>
              <a:rPr lang="en-US" sz="1400" dirty="0">
                <a:hlinkClick r:id="rId4"/>
              </a:rPr>
              <a:t>http://</a:t>
            </a:r>
            <a:r>
              <a:rPr lang="en-US" sz="1400" dirty="0" smtClean="0">
                <a:hlinkClick r:id="rId4"/>
              </a:rPr>
              <a:t>www.worth1000.com/entries/561671/eye-of-a-needle</a:t>
            </a:r>
            <a:r>
              <a:rPr lang="en-US" sz="1400" dirty="0" smtClean="0"/>
              <a:t> </a:t>
            </a:r>
            <a:endParaRPr lang="en-US" sz="1400" dirty="0"/>
          </a:p>
          <a:p>
            <a:r>
              <a:rPr lang="en-US" sz="1400" dirty="0" smtClean="0"/>
              <a:t>Filtration with </a:t>
            </a:r>
            <a:r>
              <a:rPr lang="en-US" sz="1400" dirty="0"/>
              <a:t>different sporting balls: </a:t>
            </a:r>
            <a:r>
              <a:rPr lang="en-US" sz="1400" dirty="0">
                <a:hlinkClick r:id="rId5"/>
              </a:rPr>
              <a:t>http://</a:t>
            </a:r>
            <a:r>
              <a:rPr lang="en-US" sz="1400" dirty="0" smtClean="0">
                <a:hlinkClick r:id="rId5"/>
              </a:rPr>
              <a:t>encyclopedia.lubopitko-bg.com/movementacrossPM.html</a:t>
            </a:r>
            <a:r>
              <a:rPr lang="en-US" sz="1400" dirty="0" smtClean="0"/>
              <a:t>   </a:t>
            </a:r>
            <a:endParaRPr lang="en-US" sz="1400" dirty="0"/>
          </a:p>
          <a:p>
            <a:r>
              <a:rPr lang="en-US" sz="1400" dirty="0"/>
              <a:t>Killing bacteria clipart: </a:t>
            </a:r>
            <a:r>
              <a:rPr lang="en-US" sz="1400" dirty="0">
                <a:hlinkClick r:id="rId6"/>
              </a:rPr>
              <a:t>http://www.clipartsheep.com/stop-germs-clipart</a:t>
            </a:r>
            <a:r>
              <a:rPr lang="en-US" sz="1400" dirty="0" smtClean="0">
                <a:hlinkClick r:id="rId6"/>
              </a:rPr>
              <a:t>/</a:t>
            </a:r>
            <a:r>
              <a:rPr lang="en-US" sz="1400" dirty="0" smtClean="0"/>
              <a:t>   </a:t>
            </a:r>
            <a:endParaRPr lang="en-US" sz="1400" dirty="0"/>
          </a:p>
          <a:p>
            <a:r>
              <a:rPr lang="en-US" sz="1400" dirty="0"/>
              <a:t>Silver picture: </a:t>
            </a:r>
            <a:r>
              <a:rPr lang="en-US" sz="1400" dirty="0">
                <a:hlinkClick r:id="rId7"/>
              </a:rPr>
              <a:t>https://</a:t>
            </a:r>
            <a:r>
              <a:rPr lang="en-US" sz="1400" dirty="0" smtClean="0">
                <a:hlinkClick r:id="rId7"/>
              </a:rPr>
              <a:t>commons.wikimedia.org/wiki/File:Silver-nugget.jpg</a:t>
            </a:r>
            <a:r>
              <a:rPr lang="en-US" sz="1400" dirty="0" smtClean="0"/>
              <a:t>  </a:t>
            </a:r>
            <a:endParaRPr lang="en-US" sz="1400" dirty="0"/>
          </a:p>
          <a:p>
            <a:r>
              <a:rPr lang="en-US" sz="1400" dirty="0"/>
              <a:t>Bacteria clipart: </a:t>
            </a:r>
            <a:r>
              <a:rPr lang="en-US" sz="1400" dirty="0">
                <a:hlinkClick r:id="rId8"/>
              </a:rPr>
              <a:t>https://pixabay.com/en/bacteria-virus-illness-bacterium-156869/https://sgshock.wordpress.com</a:t>
            </a:r>
            <a:r>
              <a:rPr lang="en-US" sz="1400" dirty="0" smtClean="0">
                <a:hlinkClick r:id="rId8"/>
              </a:rPr>
              <a:t>/</a:t>
            </a:r>
            <a:r>
              <a:rPr lang="en-US" sz="1400" dirty="0" smtClean="0"/>
              <a:t> </a:t>
            </a:r>
            <a:endParaRPr lang="en-US" sz="1400" dirty="0"/>
          </a:p>
          <a:p>
            <a:r>
              <a:rPr lang="en-US" sz="1400" dirty="0"/>
              <a:t>Skeleton clipart: </a:t>
            </a:r>
            <a:r>
              <a:rPr lang="en-US" sz="1400" dirty="0">
                <a:hlinkClick r:id="rId9"/>
              </a:rPr>
              <a:t>https://pixabay.com/en/photos/danger%20of%20death</a:t>
            </a:r>
            <a:r>
              <a:rPr lang="en-US" sz="1400" dirty="0" smtClean="0">
                <a:hlinkClick r:id="rId9"/>
              </a:rPr>
              <a:t>/</a:t>
            </a:r>
            <a:r>
              <a:rPr lang="en-US" sz="1400" dirty="0" smtClean="0"/>
              <a:t> </a:t>
            </a:r>
            <a:endParaRPr lang="en-US" sz="1400" dirty="0"/>
          </a:p>
          <a:p>
            <a:r>
              <a:rPr lang="en-US" sz="1400" dirty="0" smtClean="0"/>
              <a:t>Mylar </a:t>
            </a:r>
            <a:r>
              <a:rPr lang="en-US" sz="1400" dirty="0"/>
              <a:t>balloon picture: </a:t>
            </a:r>
            <a:r>
              <a:rPr lang="en-US" sz="1400" dirty="0">
                <a:hlinkClick r:id="rId10"/>
              </a:rPr>
              <a:t>https://</a:t>
            </a:r>
            <a:r>
              <a:rPr lang="en-US" sz="1400" dirty="0" smtClean="0">
                <a:hlinkClick r:id="rId10"/>
              </a:rPr>
              <a:t>de.wikipedia.org/wiki/Luftballon</a:t>
            </a:r>
            <a:r>
              <a:rPr lang="en-US" sz="1400" dirty="0" smtClean="0"/>
              <a:t>  </a:t>
            </a:r>
            <a:endParaRPr lang="en-US" sz="1400" dirty="0"/>
          </a:p>
          <a:p>
            <a:r>
              <a:rPr lang="en-US" sz="1400" dirty="0"/>
              <a:t>Garlic  picture: </a:t>
            </a:r>
            <a:r>
              <a:rPr lang="en-US" sz="1400" dirty="0">
                <a:hlinkClick r:id="rId11"/>
              </a:rPr>
              <a:t>https://</a:t>
            </a:r>
            <a:r>
              <a:rPr lang="en-US" sz="1400" dirty="0" smtClean="0">
                <a:hlinkClick r:id="rId11"/>
              </a:rPr>
              <a:t>commons.wikimedia.org/wiki/File:Opened_garlic_bulb_with_garlic_clove.jpg</a:t>
            </a:r>
            <a:r>
              <a:rPr lang="en-US" sz="1400" dirty="0" smtClean="0"/>
              <a:t>  </a:t>
            </a:r>
            <a:endParaRPr lang="en-US" sz="1400" dirty="0"/>
          </a:p>
          <a:p>
            <a:r>
              <a:rPr lang="en-US" sz="1400" dirty="0"/>
              <a:t>Latex balloon  picture: </a:t>
            </a:r>
            <a:r>
              <a:rPr lang="en-US" sz="1400" dirty="0">
                <a:hlinkClick r:id="rId12"/>
              </a:rPr>
              <a:t>https://pixabay.com/en/balloon-green-circus-floating-150128</a:t>
            </a:r>
            <a:r>
              <a:rPr lang="en-US" sz="1400" dirty="0" smtClean="0">
                <a:hlinkClick r:id="rId12"/>
              </a:rPr>
              <a:t>/</a:t>
            </a:r>
            <a:r>
              <a:rPr lang="en-US" sz="1400" dirty="0" smtClean="0"/>
              <a:t>  </a:t>
            </a:r>
            <a:endParaRPr lang="en-US" sz="1400" dirty="0"/>
          </a:p>
          <a:p>
            <a:r>
              <a:rPr lang="en-US" sz="1400" dirty="0"/>
              <a:t>Permeability picture: </a:t>
            </a:r>
            <a:r>
              <a:rPr lang="en-US" sz="1400" dirty="0">
                <a:hlinkClick r:id="rId13"/>
              </a:rPr>
              <a:t>https://</a:t>
            </a:r>
            <a:r>
              <a:rPr lang="en-US" sz="1400" dirty="0" smtClean="0">
                <a:hlinkClick r:id="rId13"/>
              </a:rPr>
              <a:t>en.wikipedia.org/wiki/Permeable_paving</a:t>
            </a:r>
            <a:r>
              <a:rPr lang="en-US" sz="1400" dirty="0" smtClean="0"/>
              <a:t>  </a:t>
            </a:r>
            <a:endParaRPr lang="en-US" sz="1400" dirty="0"/>
          </a:p>
          <a:p>
            <a:r>
              <a:rPr lang="en-US" sz="1400" dirty="0"/>
              <a:t>Iron and Sulfur image: </a:t>
            </a:r>
            <a:r>
              <a:rPr lang="en-US" sz="1400" dirty="0">
                <a:hlinkClick r:id="rId14"/>
              </a:rPr>
              <a:t>http://www.bbc.co.uk/bitesize/ks3/science/chemical_material_behaviour/compounds_mixtures/revision/2</a:t>
            </a:r>
            <a:r>
              <a:rPr lang="en-US" sz="1400" dirty="0" smtClean="0">
                <a:hlinkClick r:id="rId14"/>
              </a:rPr>
              <a:t>/</a:t>
            </a:r>
            <a:r>
              <a:rPr lang="en-US" sz="1400" dirty="0" smtClean="0"/>
              <a:t>      </a:t>
            </a:r>
            <a:endParaRPr lang="en-US" sz="1400" dirty="0"/>
          </a:p>
          <a:p>
            <a:r>
              <a:rPr lang="en-US" sz="1400" dirty="0"/>
              <a:t>Toxic clipart: </a:t>
            </a:r>
            <a:r>
              <a:rPr lang="en-US" sz="1400" dirty="0">
                <a:hlinkClick r:id="rId15"/>
              </a:rPr>
              <a:t>https://</a:t>
            </a:r>
            <a:r>
              <a:rPr lang="en-US" sz="1400" dirty="0" smtClean="0">
                <a:hlinkClick r:id="rId15"/>
              </a:rPr>
              <a:t>en.wikipedia.org/wiki/Workplace_Hazardous_Materials_Information_System</a:t>
            </a:r>
            <a:r>
              <a:rPr lang="en-US" sz="1400" dirty="0" smtClean="0"/>
              <a:t>  </a:t>
            </a:r>
            <a:endParaRPr lang="en-US" sz="1400" dirty="0"/>
          </a:p>
          <a:p>
            <a:r>
              <a:rPr lang="en-US" sz="1400" dirty="0"/>
              <a:t>Quarterback being sacked picture: </a:t>
            </a:r>
            <a:r>
              <a:rPr lang="en-US" sz="1400" dirty="0">
                <a:hlinkClick r:id="rId16"/>
              </a:rPr>
              <a:t>https://</a:t>
            </a:r>
            <a:r>
              <a:rPr lang="en-US" sz="1400" dirty="0" smtClean="0">
                <a:hlinkClick r:id="rId16"/>
              </a:rPr>
              <a:t>www.flickr.com/photos/keithallison/15566643088</a:t>
            </a:r>
            <a:r>
              <a:rPr lang="en-US" sz="1400" dirty="0" smtClean="0"/>
              <a:t> </a:t>
            </a:r>
          </a:p>
          <a:p>
            <a:r>
              <a:rPr lang="en-US" sz="1400" dirty="0" smtClean="0"/>
              <a:t>TSA </a:t>
            </a:r>
            <a:r>
              <a:rPr lang="en-US" sz="1400" dirty="0"/>
              <a:t>plate photo: </a:t>
            </a:r>
            <a:r>
              <a:rPr lang="en-US" sz="1400" dirty="0">
                <a:hlinkClick r:id="rId17"/>
              </a:rPr>
              <a:t>https://</a:t>
            </a:r>
            <a:r>
              <a:rPr lang="en-US" sz="1400" dirty="0" smtClean="0">
                <a:hlinkClick r:id="rId17"/>
              </a:rPr>
              <a:t>upload.wikimedia.org/wikipedia/commons/7/73/Ecoli_colonies.png</a:t>
            </a:r>
            <a:r>
              <a:rPr lang="en-US" sz="1400" dirty="0" smtClean="0"/>
              <a:t> </a:t>
            </a:r>
          </a:p>
          <a:p>
            <a:r>
              <a:rPr lang="en-US" sz="1400" dirty="0" smtClean="0"/>
              <a:t>Potato </a:t>
            </a:r>
            <a:r>
              <a:rPr lang="en-US" sz="1400" dirty="0"/>
              <a:t>clipart picture: </a:t>
            </a:r>
            <a:r>
              <a:rPr lang="en-US" sz="1400" dirty="0">
                <a:hlinkClick r:id="rId18"/>
              </a:rPr>
              <a:t>https://</a:t>
            </a:r>
            <a:r>
              <a:rPr lang="en-US" sz="1400" dirty="0" smtClean="0">
                <a:hlinkClick r:id="rId18"/>
              </a:rPr>
              <a:t>en.wikipedia.org/wiki/Potato</a:t>
            </a:r>
            <a:r>
              <a:rPr lang="en-US" sz="1400" dirty="0" smtClean="0"/>
              <a:t> 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8520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Meanwhile in China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China 60% of their water is undrinkable.</a:t>
            </a:r>
          </a:p>
          <a:p>
            <a:r>
              <a:rPr lang="en-US" dirty="0" smtClean="0"/>
              <a:t>Even their tap water is undrinkable!</a:t>
            </a:r>
          </a:p>
          <a:p>
            <a:r>
              <a:rPr lang="en-US" dirty="0" smtClean="0"/>
              <a:t>Why is the water so dirty?*</a:t>
            </a:r>
          </a:p>
          <a:p>
            <a:pPr lvl="1"/>
            <a:r>
              <a:rPr lang="en-US" dirty="0" smtClean="0"/>
              <a:t>Pollution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42" name="Picture 2" descr="http://en.mercopress.com/data/cache/noticias/22845/0x0/0041b53751ad22de73da1f7baf590d1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63454"/>
            <a:ext cx="3525838" cy="281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static1.squarespace.com/static/54bc522de4b069dab268bf6d/t/5521c542e4b00f468f8fa986/1428276550793/drinkable-boo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853527"/>
            <a:ext cx="4241855" cy="382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48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 smtClean="0"/>
              <a:t>Meanwhile in China…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410200"/>
          </a:xfrm>
        </p:spPr>
        <p:txBody>
          <a:bodyPr>
            <a:normAutofit fontScale="92500"/>
          </a:bodyPr>
          <a:lstStyle/>
          <a:p>
            <a:r>
              <a:rPr lang="en-US" dirty="0"/>
              <a:t>Due to high levels of urban </a:t>
            </a:r>
            <a:r>
              <a:rPr lang="en-US" dirty="0" smtClean="0"/>
              <a:t>development, </a:t>
            </a:r>
            <a:r>
              <a:rPr lang="en-US" dirty="0"/>
              <a:t>the air in China is highly polluted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sz="2200" dirty="0"/>
              <a:t>So, when it rains the rain is impure and goes into the ground</a:t>
            </a:r>
          </a:p>
          <a:p>
            <a:r>
              <a:rPr lang="en-US" dirty="0"/>
              <a:t>Agriculture is important to their country, but what do plants need to grow</a:t>
            </a:r>
            <a:r>
              <a:rPr lang="en-US" dirty="0" smtClean="0"/>
              <a:t>?*</a:t>
            </a:r>
            <a:endParaRPr lang="en-US" dirty="0"/>
          </a:p>
          <a:p>
            <a:pPr lvl="1"/>
            <a:r>
              <a:rPr lang="en-US" dirty="0" smtClean="0"/>
              <a:t>Clean water</a:t>
            </a:r>
            <a:endParaRPr lang="en-US" dirty="0"/>
          </a:p>
          <a:p>
            <a:pPr lvl="1"/>
            <a:r>
              <a:rPr lang="en-US" dirty="0"/>
              <a:t>If the water is polluted, do you think the plants are okay to eat</a:t>
            </a:r>
            <a:r>
              <a:rPr lang="en-US" dirty="0" smtClean="0"/>
              <a:t>?*</a:t>
            </a:r>
            <a:endParaRPr lang="en-US" dirty="0"/>
          </a:p>
          <a:p>
            <a:r>
              <a:rPr lang="en-US" dirty="0"/>
              <a:t>Why is this a problem? And can it affect you?</a:t>
            </a:r>
          </a:p>
          <a:p>
            <a:endParaRPr lang="en-US" dirty="0"/>
          </a:p>
        </p:txBody>
      </p:sp>
      <p:pic>
        <p:nvPicPr>
          <p:cNvPr id="1026" name="Picture 2" descr="http://news.asiaone.com/sites/default/files/original_images/Mar2014/20140319_CHINA-ENVIRONMENT-POLLUTION-smog-beijing_AF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86000"/>
            <a:ext cx="2692856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2.cdn.turner.com/cnn/dam/assets/140106035429-shanghai-pollution-story-to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1" y="1895476"/>
            <a:ext cx="3809999" cy="214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37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375" y="381000"/>
            <a:ext cx="8229600" cy="1143000"/>
          </a:xfrm>
        </p:spPr>
        <p:txBody>
          <a:bodyPr/>
          <a:lstStyle/>
          <a:p>
            <a:r>
              <a:rPr lang="en-US" dirty="0" smtClean="0"/>
              <a:t>America and China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389120"/>
          </a:xfrm>
        </p:spPr>
        <p:txBody>
          <a:bodyPr/>
          <a:lstStyle/>
          <a:p>
            <a:r>
              <a:rPr lang="en-US" dirty="0"/>
              <a:t>United States imported roughly 3.9 billion pounds of agricultural products from China in 2010 </a:t>
            </a:r>
            <a:endParaRPr lang="en-US" dirty="0" smtClean="0"/>
          </a:p>
          <a:p>
            <a:pPr lvl="1"/>
            <a:r>
              <a:rPr lang="en-US" dirty="0" smtClean="0"/>
              <a:t>How does that affect you?*</a:t>
            </a:r>
            <a:endParaRPr lang="en-US" dirty="0"/>
          </a:p>
        </p:txBody>
      </p:sp>
      <p:pic>
        <p:nvPicPr>
          <p:cNvPr id="11266" name="Picture 2" descr="The U.S. Imports A Lot of Food from China — and You Might Be Surprised What’s on the Li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819400"/>
            <a:ext cx="7067550" cy="400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276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anything being done?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http://waterislife.com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drinkablebook.tilt.com/the-drinkable-book</a:t>
            </a:r>
            <a:endParaRPr lang="en-US" dirty="0" smtClean="0"/>
          </a:p>
          <a:p>
            <a:r>
              <a:rPr lang="en-US" dirty="0" smtClean="0"/>
              <a:t>What do you think about the drinkable book?*</a:t>
            </a:r>
          </a:p>
          <a:p>
            <a:endParaRPr lang="en-US" dirty="0"/>
          </a:p>
        </p:txBody>
      </p:sp>
      <p:pic>
        <p:nvPicPr>
          <p:cNvPr id="12290" name="Picture 2" descr="http://waterislife.com/img/newtechnology_new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06" b="18369"/>
          <a:stretch/>
        </p:blipFill>
        <p:spPr bwMode="auto">
          <a:xfrm>
            <a:off x="2133600" y="3583675"/>
            <a:ext cx="5257800" cy="289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99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229600" cy="1143000"/>
          </a:xfrm>
        </p:spPr>
        <p:txBody>
          <a:bodyPr/>
          <a:lstStyle/>
          <a:p>
            <a:r>
              <a:rPr lang="en-US" dirty="0" smtClean="0"/>
              <a:t>Problem solving!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229600" cy="4389120"/>
          </a:xfrm>
        </p:spPr>
        <p:txBody>
          <a:bodyPr/>
          <a:lstStyle/>
          <a:p>
            <a:r>
              <a:rPr lang="en-US" dirty="0" smtClean="0"/>
              <a:t>Now it’s your turn! Get in groups of 4 and…</a:t>
            </a:r>
          </a:p>
          <a:p>
            <a:pPr lvl="1"/>
            <a:r>
              <a:rPr lang="en-US" dirty="0" smtClean="0"/>
              <a:t>Come up with a scenario where suddenly America’s water became polluted.</a:t>
            </a:r>
          </a:p>
          <a:p>
            <a:pPr lvl="1"/>
            <a:r>
              <a:rPr lang="en-US" dirty="0" smtClean="0"/>
              <a:t>The president comes to YOU and says “Help! All of our water is polluted. We need your help to get it clean again because people are getting sick. What should I do?”</a:t>
            </a:r>
          </a:p>
          <a:p>
            <a:pPr lvl="2"/>
            <a:r>
              <a:rPr lang="en-US" dirty="0" smtClean="0"/>
              <a:t>What do you tell him to do?*</a:t>
            </a:r>
          </a:p>
          <a:p>
            <a:pPr lvl="1"/>
            <a:r>
              <a:rPr lang="en-US" dirty="0" smtClean="0"/>
              <a:t>Have fun with it!</a:t>
            </a:r>
          </a:p>
        </p:txBody>
      </p:sp>
      <p:pic>
        <p:nvPicPr>
          <p:cNvPr id="13314" name="Picture 2" descr="http://www2.pictures.gi.zimbio.com/Gordon+Brown+President+Obama+Hold+Talks+Foreign+1ZKzlHBd7Jc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236493"/>
            <a:ext cx="3820886" cy="243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497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3040</TotalTime>
  <Words>2062</Words>
  <Application>Microsoft Office PowerPoint</Application>
  <PresentationFormat>On-screen Show (4:3)</PresentationFormat>
  <Paragraphs>357</Paragraphs>
  <Slides>44</Slides>
  <Notes>40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Flow</vt:lpstr>
      <vt:lpstr>Nanofiltration </vt:lpstr>
      <vt:lpstr>Water</vt:lpstr>
      <vt:lpstr>Isn’t all drinking water clean?</vt:lpstr>
      <vt:lpstr>Tap Water in the U.S.</vt:lpstr>
      <vt:lpstr>Meanwhile in China</vt:lpstr>
      <vt:lpstr>Meanwhile in China…</vt:lpstr>
      <vt:lpstr>America and China</vt:lpstr>
      <vt:lpstr>Is anything being done?</vt:lpstr>
      <vt:lpstr>Problem solving!</vt:lpstr>
      <vt:lpstr>Did you know?</vt:lpstr>
      <vt:lpstr>First, what is nano?</vt:lpstr>
      <vt:lpstr>What is nano?</vt:lpstr>
      <vt:lpstr>But really, how small is nano?</vt:lpstr>
      <vt:lpstr>Engage Questions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Size Matters!</vt:lpstr>
      <vt:lpstr>Camels and Filtration?</vt:lpstr>
      <vt:lpstr>Example</vt:lpstr>
      <vt:lpstr>Bacteria</vt:lpstr>
      <vt:lpstr>Killing Bacteria</vt:lpstr>
      <vt:lpstr>Nano-Silver Kills Bacteria</vt:lpstr>
      <vt:lpstr>Silver Killing Cholera Bacteria</vt:lpstr>
      <vt:lpstr>Two ways silver attacks bacterial cells</vt:lpstr>
      <vt:lpstr>Mylar and latex balloons and garlic</vt:lpstr>
      <vt:lpstr>Two ways silver attacks bacterial cells…</vt:lpstr>
      <vt:lpstr>1) Silver makes the cell membrane  more permeable</vt:lpstr>
      <vt:lpstr>1) Silver makes the cell membrane  more permeable</vt:lpstr>
      <vt:lpstr>2) Silver interferes with the cells metabolism</vt:lpstr>
      <vt:lpstr>After silver stops the bacteria’s metabolism…</vt:lpstr>
      <vt:lpstr>Possible Review Questions</vt:lpstr>
      <vt:lpstr>Potatoes and Bacteria??</vt:lpstr>
      <vt:lpstr>Water Filtration and Bacterial Growth on Potatoes</vt:lpstr>
      <vt:lpstr>PowerPoint Presentation</vt:lpstr>
      <vt:lpstr>What do we see?</vt:lpstr>
      <vt:lpstr>PowerPoint Presentation</vt:lpstr>
      <vt:lpstr>Resources</vt:lpstr>
      <vt:lpstr>Additional Helpful Links</vt:lpstr>
      <vt:lpstr>Photo Citations</vt:lpstr>
      <vt:lpstr>Photo Citations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Nanofiltration</dc:title>
  <dc:creator>Catherine Wolfe</dc:creator>
  <cp:lastModifiedBy>Catherine Wolfe</cp:lastModifiedBy>
  <cp:revision>161</cp:revision>
  <dcterms:created xsi:type="dcterms:W3CDTF">2015-10-05T16:20:08Z</dcterms:created>
  <dcterms:modified xsi:type="dcterms:W3CDTF">2015-11-16T22:26:43Z</dcterms:modified>
</cp:coreProperties>
</file>